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79" r:id="rId2"/>
  </p:sldMasterIdLst>
  <p:notesMasterIdLst>
    <p:notesMasterId r:id="rId22"/>
  </p:notesMasterIdLst>
  <p:sldIdLst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</p:sldIdLst>
  <p:sldSz cx="9144000" cy="5143500" type="screen16x9"/>
  <p:notesSz cx="6858000" cy="9144000"/>
  <p:embeddedFontLst>
    <p:embeddedFont>
      <p:font typeface="Meiryo" panose="020B0604030504040204" pitchFamily="34" charset="-128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fortaa" pitchFamily="2" charset="0"/>
      <p:regular r:id="rId31"/>
      <p:bold r:id="rId32"/>
    </p:embeddedFont>
    <p:embeddedFont>
      <p:font typeface="Raleway" pitchFamily="2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F45650-399F-4A54-835C-F1C9E374DA01}">
  <a:tblStyle styleId="{4DF45650-399F-4A54-835C-F1C9E374DA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5BD100-2EF5-40F2-BB90-395A623A00A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F42F768-B0C2-4E5D-9991-83365C6F0B1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2776614bd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2776614bd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27b78a8150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g127b78a8150_0_5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-External data: device data and Redcap Central Call Center (C3PO)</a:t>
            </a:r>
            <a:endParaRPr/>
          </a:p>
        </p:txBody>
      </p:sp>
      <p:sp>
        <p:nvSpPr>
          <p:cNvPr id="790" name="Google Shape;790;g127b78a8150_0_5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27b78a8150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127b78a8150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127b78a8150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127b78a8150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127b78a8150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127b78a8150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27b78a8150_0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127b78a8150_0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27b78a8150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27b78a8150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127b78a8150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127b78a8150_0_6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127b78a8150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127b78a8150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27b78a8150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27b78a8150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27b78a8150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127b78a8150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27b78a8150_0_365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77" name="Google Shape;577;g127b78a815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5" y="685798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127b78a8150_0_370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83" name="Google Shape;583;g127b78a8150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5" y="685798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127b78a8150_0_383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g127b78a8150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5" y="685798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127b78a8150_0_388:notes"/>
          <p:cNvSpPr txBox="1">
            <a:spLocks noGrp="1"/>
          </p:cNvSpPr>
          <p:nvPr>
            <p:ph type="body" idx="1"/>
          </p:nvPr>
        </p:nvSpPr>
        <p:spPr>
          <a:xfrm>
            <a:off x="685800" y="4343393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50" tIns="89850" rIns="89850" bIns="89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3" name="Google Shape;603;g127b78a815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05" y="685798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27b78a8150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127b78a8150_0_4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81" name="Google Shape;681;g127b78a8150_0_4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27b78a8150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6" name="Google Shape;706;g127b78a8150_0_4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07" name="Google Shape;707;g127b78a8150_0_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127b78a8150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4" name="Google Shape;734;g127b78a8150_0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35" name="Google Shape;735;g127b78a8150_0_5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127b78a8150_0_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3" name="Google Shape;763;g127b78a8150_0_5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64" name="Google Shape;764;g127b78a8150_0_5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2731800"/>
            <a:ext cx="9144000" cy="24117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36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">
  <p:cSld name="Team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9" name="Google Shape;139;p31"/>
          <p:cNvSpPr/>
          <p:nvPr/>
        </p:nvSpPr>
        <p:spPr>
          <a:xfrm>
            <a:off x="779076" y="-2210"/>
            <a:ext cx="8364900" cy="35457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0" name="Google Shape;140;p31"/>
          <p:cNvSpPr/>
          <p:nvPr/>
        </p:nvSpPr>
        <p:spPr>
          <a:xfrm>
            <a:off x="0" y="3543629"/>
            <a:ext cx="9144000" cy="101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1151529" y="3654188"/>
            <a:ext cx="75102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rm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/>
          <p:nvPr/>
        </p:nvSpPr>
        <p:spPr>
          <a:xfrm>
            <a:off x="-1" y="3592965"/>
            <a:ext cx="755100" cy="91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3" name="Google Shape;143;p31"/>
          <p:cNvSpPr/>
          <p:nvPr/>
        </p:nvSpPr>
        <p:spPr>
          <a:xfrm rot="5400000">
            <a:off x="-1792670" y="2547750"/>
            <a:ext cx="5143500" cy="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4" name="Google Shape;144;p31"/>
          <p:cNvSpPr txBox="1">
            <a:spLocks noGrp="1"/>
          </p:cNvSpPr>
          <p:nvPr>
            <p:ph type="ftr" idx="11"/>
          </p:nvPr>
        </p:nvSpPr>
        <p:spPr>
          <a:xfrm>
            <a:off x="1151529" y="4732020"/>
            <a:ext cx="3710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1"/>
          <p:cNvSpPr txBox="1">
            <a:spLocks noGrp="1"/>
          </p:cNvSpPr>
          <p:nvPr>
            <p:ph type="dt" idx="10"/>
          </p:nvPr>
        </p:nvSpPr>
        <p:spPr>
          <a:xfrm>
            <a:off x="6151626" y="4732020"/>
            <a:ext cx="1611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sldNum" idx="12"/>
          </p:nvPr>
        </p:nvSpPr>
        <p:spPr>
          <a:xfrm>
            <a:off x="7926902" y="4732020"/>
            <a:ext cx="73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05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3 Column">
  <p:cSld name="Content 3 Colum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2"/>
          <p:cNvSpPr/>
          <p:nvPr/>
        </p:nvSpPr>
        <p:spPr>
          <a:xfrm>
            <a:off x="0" y="0"/>
            <a:ext cx="91419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iryo"/>
              <a:buNone/>
            </a:pPr>
            <a:endParaRPr sz="14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9" name="Google Shape;149;p32"/>
          <p:cNvSpPr/>
          <p:nvPr/>
        </p:nvSpPr>
        <p:spPr>
          <a:xfrm>
            <a:off x="0" y="2927"/>
            <a:ext cx="9144000" cy="101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0" name="Google Shape;150;p32"/>
          <p:cNvSpPr txBox="1">
            <a:spLocks noGrp="1"/>
          </p:cNvSpPr>
          <p:nvPr>
            <p:ph type="title"/>
          </p:nvPr>
        </p:nvSpPr>
        <p:spPr>
          <a:xfrm>
            <a:off x="486701" y="135483"/>
            <a:ext cx="8175300" cy="7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>
            <a:lvl1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/>
          <p:nvPr/>
        </p:nvSpPr>
        <p:spPr>
          <a:xfrm>
            <a:off x="1" y="1013714"/>
            <a:ext cx="9144000" cy="3562200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2" name="Google Shape;152;p32"/>
          <p:cNvSpPr/>
          <p:nvPr/>
        </p:nvSpPr>
        <p:spPr>
          <a:xfrm>
            <a:off x="1" y="4580877"/>
            <a:ext cx="3488400" cy="56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53" name="Google Shape;153;p32"/>
          <p:cNvSpPr txBox="1">
            <a:spLocks noGrp="1"/>
          </p:cNvSpPr>
          <p:nvPr>
            <p:ph type="body" idx="1"/>
          </p:nvPr>
        </p:nvSpPr>
        <p:spPr>
          <a:xfrm>
            <a:off x="486701" y="1375504"/>
            <a:ext cx="2639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1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2"/>
          </p:nvPr>
        </p:nvSpPr>
        <p:spPr>
          <a:xfrm>
            <a:off x="486701" y="1814666"/>
            <a:ext cx="2639400" cy="2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rmAutofit/>
          </a:bodyPr>
          <a:lstStyle>
            <a:lvl1pPr marL="457200" lvl="0" indent="-3048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3"/>
          </p:nvPr>
        </p:nvSpPr>
        <p:spPr>
          <a:xfrm>
            <a:off x="3252365" y="1371267"/>
            <a:ext cx="2639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1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4"/>
          </p:nvPr>
        </p:nvSpPr>
        <p:spPr>
          <a:xfrm>
            <a:off x="3252365" y="1814666"/>
            <a:ext cx="2639400" cy="2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rmAutofit/>
          </a:bodyPr>
          <a:lstStyle>
            <a:lvl1pPr marL="457200" lvl="0" indent="-3048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body" idx="5"/>
          </p:nvPr>
        </p:nvSpPr>
        <p:spPr>
          <a:xfrm>
            <a:off x="6018028" y="1375504"/>
            <a:ext cx="26394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1500" b="1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body" idx="6"/>
          </p:nvPr>
        </p:nvSpPr>
        <p:spPr>
          <a:xfrm>
            <a:off x="6018028" y="1814666"/>
            <a:ext cx="2639400" cy="23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t" anchorCtr="0">
            <a:normAutofit/>
          </a:bodyPr>
          <a:lstStyle>
            <a:lvl1pPr marL="457200" lvl="0" indent="-304800" algn="l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/>
            </a:lvl1pPr>
            <a:lvl2pPr marL="914400" lvl="1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160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11000"/>
              </a:lnSpc>
              <a:spcBef>
                <a:spcPts val="1600"/>
              </a:spcBef>
              <a:spcAft>
                <a:spcPts val="0"/>
              </a:spcAft>
              <a:buClr>
                <a:srgbClr val="657C95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11000"/>
              </a:lnSpc>
              <a:spcBef>
                <a:spcPts val="1600"/>
              </a:spcBef>
              <a:spcAft>
                <a:spcPts val="1600"/>
              </a:spcAft>
              <a:buClr>
                <a:srgbClr val="657C9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32"/>
          <p:cNvSpPr/>
          <p:nvPr/>
        </p:nvSpPr>
        <p:spPr>
          <a:xfrm>
            <a:off x="1143" y="4575830"/>
            <a:ext cx="9141900" cy="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0" name="Google Shape;160;p32"/>
          <p:cNvSpPr/>
          <p:nvPr/>
        </p:nvSpPr>
        <p:spPr>
          <a:xfrm>
            <a:off x="3475349" y="4588223"/>
            <a:ext cx="48000" cy="555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1" name="Google Shape;161;p32"/>
          <p:cNvSpPr txBox="1">
            <a:spLocks noGrp="1"/>
          </p:cNvSpPr>
          <p:nvPr>
            <p:ph type="ftr" idx="11"/>
          </p:nvPr>
        </p:nvSpPr>
        <p:spPr>
          <a:xfrm>
            <a:off x="482188" y="4732020"/>
            <a:ext cx="2568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2"/>
          <p:cNvSpPr txBox="1">
            <a:spLocks noGrp="1"/>
          </p:cNvSpPr>
          <p:nvPr>
            <p:ph type="dt" idx="10"/>
          </p:nvPr>
        </p:nvSpPr>
        <p:spPr>
          <a:xfrm>
            <a:off x="4030215" y="4732020"/>
            <a:ext cx="255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sldNum" idx="12"/>
          </p:nvPr>
        </p:nvSpPr>
        <p:spPr>
          <a:xfrm>
            <a:off x="7926902" y="4732020"/>
            <a:ext cx="73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4B72B8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sz="2100"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2pPr>
            <a:lvl3pPr marL="1371600" lvl="2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3pPr>
            <a:lvl4pPr marL="1828800" lvl="3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1314450" y="4767263"/>
            <a:ext cx="127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5570794" y="483814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73300" y="4231937"/>
            <a:ext cx="1714700" cy="9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mfortaa"/>
              <a:buNone/>
              <a:defRPr sz="3000" b="1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 txBox="1"/>
          <p:nvPr/>
        </p:nvSpPr>
        <p:spPr>
          <a:xfrm>
            <a:off x="1812000" y="4774200"/>
            <a:ext cx="55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NHLBI UG3HL159134, U24HL159132   	NINDS U24NS100659, U24NS100655</a:t>
            </a:r>
            <a:endParaRPr/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825" y="4077301"/>
            <a:ext cx="834847" cy="10456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8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jpg"/><Relationship Id="rId11" Type="http://schemas.openxmlformats.org/officeDocument/2006/relationships/image" Target="../media/image35.jpg"/><Relationship Id="rId5" Type="http://schemas.openxmlformats.org/officeDocument/2006/relationships/image" Target="../media/image31.jpg"/><Relationship Id="rId10" Type="http://schemas.openxmlformats.org/officeDocument/2006/relationships/image" Target="../media/image34.jpg"/><Relationship Id="rId4" Type="http://schemas.openxmlformats.org/officeDocument/2006/relationships/image" Target="../media/image29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0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SIREN Overview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50"/>
              <a:t>Drs. Robert Silbergleit &amp; Sharon Yeatts</a:t>
            </a:r>
            <a:endParaRPr sz="1750"/>
          </a:p>
        </p:txBody>
      </p:sp>
      <p:sp>
        <p:nvSpPr>
          <p:cNvPr id="574" name="Google Shape;574;p8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7103" y="1997256"/>
            <a:ext cx="1449067" cy="16599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89"/>
          <p:cNvCxnSpPr>
            <a:stCxn id="794" idx="5"/>
            <a:endCxn id="792" idx="1"/>
          </p:cNvCxnSpPr>
          <p:nvPr/>
        </p:nvCxnSpPr>
        <p:spPr>
          <a:xfrm>
            <a:off x="2319557" y="1884243"/>
            <a:ext cx="547500" cy="9429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5" name="Google Shape;795;p89"/>
          <p:cNvCxnSpPr>
            <a:stCxn id="796" idx="7"/>
            <a:endCxn id="792" idx="1"/>
          </p:cNvCxnSpPr>
          <p:nvPr/>
        </p:nvCxnSpPr>
        <p:spPr>
          <a:xfrm rot="10800000" flipH="1">
            <a:off x="2307294" y="2827221"/>
            <a:ext cx="559800" cy="9510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7" name="Google Shape;797;p89"/>
          <p:cNvCxnSpPr>
            <a:stCxn id="798" idx="0"/>
            <a:endCxn id="792" idx="2"/>
          </p:cNvCxnSpPr>
          <p:nvPr/>
        </p:nvCxnSpPr>
        <p:spPr>
          <a:xfrm rot="10800000">
            <a:off x="3591658" y="3657133"/>
            <a:ext cx="0" cy="3891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9" name="Google Shape;799;p89"/>
          <p:cNvCxnSpPr>
            <a:stCxn id="800" idx="4"/>
            <a:endCxn id="792" idx="0"/>
          </p:cNvCxnSpPr>
          <p:nvPr/>
        </p:nvCxnSpPr>
        <p:spPr>
          <a:xfrm flipH="1">
            <a:off x="3591587" y="1768568"/>
            <a:ext cx="114900" cy="2286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89"/>
          <p:cNvCxnSpPr>
            <a:stCxn id="802" idx="3"/>
            <a:endCxn id="792" idx="3"/>
          </p:cNvCxnSpPr>
          <p:nvPr/>
        </p:nvCxnSpPr>
        <p:spPr>
          <a:xfrm flipH="1">
            <a:off x="4316177" y="1884243"/>
            <a:ext cx="606300" cy="9429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89"/>
          <p:cNvCxnSpPr>
            <a:stCxn id="804" idx="1"/>
            <a:endCxn id="792" idx="3"/>
          </p:cNvCxnSpPr>
          <p:nvPr/>
        </p:nvCxnSpPr>
        <p:spPr>
          <a:xfrm rot="10800000">
            <a:off x="4316069" y="2827221"/>
            <a:ext cx="578400" cy="9510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5" name="Google Shape;805;p89"/>
          <p:cNvSpPr txBox="1"/>
          <p:nvPr/>
        </p:nvSpPr>
        <p:spPr>
          <a:xfrm>
            <a:off x="76200" y="57151"/>
            <a:ext cx="8839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>
                <a:solidFill>
                  <a:srgbClr val="2C2A2F"/>
                </a:solidFill>
                <a:latin typeface="Meiryo"/>
                <a:ea typeface="Meiryo"/>
                <a:cs typeface="Meiryo"/>
                <a:sym typeface="Meiryo"/>
              </a:rPr>
              <a:t>WebDCU™ - Integrated system built on innovative design </a:t>
            </a:r>
            <a:endParaRPr sz="1100"/>
          </a:p>
        </p:txBody>
      </p:sp>
      <p:sp>
        <p:nvSpPr>
          <p:cNvPr id="806" name="Google Shape;806;p89"/>
          <p:cNvSpPr txBox="1"/>
          <p:nvPr/>
        </p:nvSpPr>
        <p:spPr>
          <a:xfrm>
            <a:off x="6763058" y="3926880"/>
            <a:ext cx="23352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Benefit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Data integrity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Trial efficiency</a:t>
            </a:r>
            <a:endParaRPr sz="1100"/>
          </a:p>
        </p:txBody>
      </p:sp>
      <p:cxnSp>
        <p:nvCxnSpPr>
          <p:cNvPr id="807" name="Google Shape;807;p89"/>
          <p:cNvCxnSpPr>
            <a:stCxn id="808" idx="6"/>
            <a:endCxn id="792" idx="1"/>
          </p:cNvCxnSpPr>
          <p:nvPr/>
        </p:nvCxnSpPr>
        <p:spPr>
          <a:xfrm>
            <a:off x="1777499" y="2827250"/>
            <a:ext cx="108960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9" name="Google Shape;809;p89"/>
          <p:cNvCxnSpPr>
            <a:stCxn id="810" idx="2"/>
            <a:endCxn id="792" idx="3"/>
          </p:cNvCxnSpPr>
          <p:nvPr/>
        </p:nvCxnSpPr>
        <p:spPr>
          <a:xfrm rot="10800000">
            <a:off x="4316289" y="2827250"/>
            <a:ext cx="1089300" cy="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2" name="Google Shape;802;p89"/>
          <p:cNvSpPr/>
          <p:nvPr/>
        </p:nvSpPr>
        <p:spPr>
          <a:xfrm>
            <a:off x="4682817" y="1103754"/>
            <a:ext cx="16365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Drug/Study Material Tracking</a:t>
            </a:r>
            <a:endParaRPr sz="1100"/>
          </a:p>
        </p:txBody>
      </p:sp>
      <p:sp>
        <p:nvSpPr>
          <p:cNvPr id="810" name="Google Shape;810;p89"/>
          <p:cNvSpPr/>
          <p:nvPr/>
        </p:nvSpPr>
        <p:spPr>
          <a:xfrm>
            <a:off x="5405589" y="2370050"/>
            <a:ext cx="18204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Central Adjudication</a:t>
            </a:r>
            <a:endParaRPr sz="1100"/>
          </a:p>
        </p:txBody>
      </p:sp>
      <p:sp>
        <p:nvSpPr>
          <p:cNvPr id="804" name="Google Shape;804;p89"/>
          <p:cNvSpPr/>
          <p:nvPr/>
        </p:nvSpPr>
        <p:spPr>
          <a:xfrm>
            <a:off x="4673129" y="3644310"/>
            <a:ext cx="15114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Regulatory Document</a:t>
            </a:r>
            <a:endParaRPr sz="1100"/>
          </a:p>
        </p:txBody>
      </p:sp>
      <p:sp>
        <p:nvSpPr>
          <p:cNvPr id="798" name="Google Shape;798;p89"/>
          <p:cNvSpPr/>
          <p:nvPr/>
        </p:nvSpPr>
        <p:spPr>
          <a:xfrm>
            <a:off x="2905858" y="4046233"/>
            <a:ext cx="13716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Site &amp; Subject Payment</a:t>
            </a:r>
            <a:endParaRPr sz="1100"/>
          </a:p>
        </p:txBody>
      </p:sp>
      <p:sp>
        <p:nvSpPr>
          <p:cNvPr id="796" name="Google Shape;796;p89"/>
          <p:cNvSpPr/>
          <p:nvPr/>
        </p:nvSpPr>
        <p:spPr>
          <a:xfrm>
            <a:off x="1066142" y="3644310"/>
            <a:ext cx="14541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Safety Monitoring</a:t>
            </a:r>
            <a:endParaRPr sz="1100"/>
          </a:p>
        </p:txBody>
      </p:sp>
      <p:sp>
        <p:nvSpPr>
          <p:cNvPr id="808" name="Google Shape;808;p89"/>
          <p:cNvSpPr/>
          <p:nvPr/>
        </p:nvSpPr>
        <p:spPr>
          <a:xfrm>
            <a:off x="323399" y="2370050"/>
            <a:ext cx="14541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Site &amp; Data Monitoring</a:t>
            </a:r>
            <a:endParaRPr sz="1100"/>
          </a:p>
        </p:txBody>
      </p:sp>
      <p:sp>
        <p:nvSpPr>
          <p:cNvPr id="794" name="Google Shape;794;p89"/>
          <p:cNvSpPr/>
          <p:nvPr/>
        </p:nvSpPr>
        <p:spPr>
          <a:xfrm>
            <a:off x="1148823" y="1103754"/>
            <a:ext cx="13716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Electronic Data Capture</a:t>
            </a:r>
            <a:endParaRPr sz="1100"/>
          </a:p>
        </p:txBody>
      </p:sp>
      <p:sp>
        <p:nvSpPr>
          <p:cNvPr id="800" name="Google Shape;800;p89"/>
          <p:cNvSpPr/>
          <p:nvPr/>
        </p:nvSpPr>
        <p:spPr>
          <a:xfrm>
            <a:off x="2661437" y="854167"/>
            <a:ext cx="2090100" cy="914400"/>
          </a:xfrm>
          <a:prstGeom prst="ellipse">
            <a:avLst/>
          </a:prstGeom>
          <a:noFill/>
          <a:ln w="1270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Randomization</a:t>
            </a:r>
            <a:endParaRPr sz="1100"/>
          </a:p>
        </p:txBody>
      </p:sp>
      <p:sp>
        <p:nvSpPr>
          <p:cNvPr id="811" name="Google Shape;811;p89"/>
          <p:cNvSpPr/>
          <p:nvPr/>
        </p:nvSpPr>
        <p:spPr>
          <a:xfrm>
            <a:off x="7030783" y="775106"/>
            <a:ext cx="1371600" cy="914400"/>
          </a:xfrm>
          <a:prstGeom prst="ellipse">
            <a:avLst/>
          </a:prstGeom>
          <a:noFill/>
          <a:ln w="12700" cap="flat" cmpd="sng">
            <a:solidFill>
              <a:srgbClr val="9A94A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External Data</a:t>
            </a:r>
            <a:endParaRPr sz="1100"/>
          </a:p>
        </p:txBody>
      </p:sp>
      <p:cxnSp>
        <p:nvCxnSpPr>
          <p:cNvPr id="812" name="Google Shape;812;p89"/>
          <p:cNvCxnSpPr>
            <a:endCxn id="792" idx="3"/>
          </p:cNvCxnSpPr>
          <p:nvPr/>
        </p:nvCxnSpPr>
        <p:spPr>
          <a:xfrm flipH="1">
            <a:off x="4316170" y="1495251"/>
            <a:ext cx="2785200" cy="133200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18" name="Google Shape;818;p90"/>
          <p:cNvPicPr preferRelativeResize="0"/>
          <p:nvPr/>
        </p:nvPicPr>
        <p:blipFill rotWithShape="1">
          <a:blip r:embed="rId3">
            <a:alphaModFix/>
          </a:blip>
          <a:srcRect l="17841" t="46353" r="12491" b="14244"/>
          <a:stretch/>
        </p:blipFill>
        <p:spPr>
          <a:xfrm>
            <a:off x="0" y="-1658775"/>
            <a:ext cx="9090225" cy="68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8799" y="-1373701"/>
            <a:ext cx="2314974" cy="10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Google Shape;824;p91"/>
          <p:cNvPicPr preferRelativeResize="0"/>
          <p:nvPr/>
        </p:nvPicPr>
        <p:blipFill rotWithShape="1">
          <a:blip r:embed="rId3">
            <a:alphaModFix/>
          </a:blip>
          <a:srcRect l="14962" t="9578" r="15477" b="13296"/>
          <a:stretch/>
        </p:blipFill>
        <p:spPr>
          <a:xfrm>
            <a:off x="152400" y="0"/>
            <a:ext cx="746913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92"/>
          <p:cNvPicPr preferRelativeResize="0"/>
          <p:nvPr/>
        </p:nvPicPr>
        <p:blipFill rotWithShape="1">
          <a:blip r:embed="rId3">
            <a:alphaModFix amt="74000"/>
          </a:blip>
          <a:srcRect b="1457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9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11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SIREN Clinical Trials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93"/>
          <p:cNvSpPr txBox="1">
            <a:spLocks noGrp="1"/>
          </p:cNvSpPr>
          <p:nvPr>
            <p:ph type="subTitle" idx="4294967295"/>
          </p:nvPr>
        </p:nvSpPr>
        <p:spPr>
          <a:xfrm>
            <a:off x="311700" y="956800"/>
            <a:ext cx="5165100" cy="32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What else are we doing?</a:t>
            </a:r>
            <a:br>
              <a:rPr lang="en" sz="3000">
                <a:latin typeface="Calibri"/>
                <a:ea typeface="Calibri"/>
                <a:cs typeface="Calibri"/>
                <a:sym typeface="Calibri"/>
              </a:rPr>
            </a:b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6" name="Google Shape;836;p93"/>
          <p:cNvPicPr preferRelativeResize="0"/>
          <p:nvPr/>
        </p:nvPicPr>
        <p:blipFill rotWithShape="1">
          <a:blip r:embed="rId3">
            <a:alphaModFix/>
          </a:blip>
          <a:srcRect l="9280" t="4853" r="12208" b="13991"/>
          <a:stretch/>
        </p:blipFill>
        <p:spPr>
          <a:xfrm>
            <a:off x="6222275" y="131500"/>
            <a:ext cx="2744775" cy="49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oogle Shape;841;p94"/>
          <p:cNvPicPr preferRelativeResize="0"/>
          <p:nvPr/>
        </p:nvPicPr>
        <p:blipFill rotWithShape="1">
          <a:blip r:embed="rId3">
            <a:alphaModFix/>
          </a:blip>
          <a:srcRect t="268" b="268"/>
          <a:stretch/>
        </p:blipFill>
        <p:spPr>
          <a:xfrm>
            <a:off x="134650" y="152400"/>
            <a:ext cx="4399350" cy="221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94"/>
          <p:cNvPicPr preferRelativeResize="0"/>
          <p:nvPr/>
        </p:nvPicPr>
        <p:blipFill rotWithShape="1">
          <a:blip r:embed="rId4">
            <a:alphaModFix/>
          </a:blip>
          <a:srcRect b="61725"/>
          <a:stretch/>
        </p:blipFill>
        <p:spPr>
          <a:xfrm>
            <a:off x="3078550" y="2162325"/>
            <a:ext cx="5791199" cy="29811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28588" dist="95250" dir="444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7" name="Google Shape;84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75" y="457200"/>
            <a:ext cx="4754974" cy="72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9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360" y="2423160"/>
            <a:ext cx="2350688" cy="236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344" y="3376000"/>
            <a:ext cx="4459810" cy="623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5864" y="4199386"/>
            <a:ext cx="3622746" cy="814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5" name="Google Shape;855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498298" cy="18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9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2550" y="2424750"/>
            <a:ext cx="2349349" cy="2368296"/>
          </a:xfrm>
          <a:prstGeom prst="rect">
            <a:avLst/>
          </a:prstGeom>
          <a:noFill/>
          <a:ln>
            <a:noFill/>
          </a:ln>
        </p:spPr>
      </p:pic>
      <p:sp>
        <p:nvSpPr>
          <p:cNvPr id="857" name="Google Shape;857;p96"/>
          <p:cNvSpPr txBox="1"/>
          <p:nvPr/>
        </p:nvSpPr>
        <p:spPr>
          <a:xfrm>
            <a:off x="816650" y="3505600"/>
            <a:ext cx="31281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Bio HOBIT</a:t>
            </a:r>
            <a:endParaRPr sz="44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Google Shape;86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453952" cy="19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9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9360" y="2423160"/>
            <a:ext cx="2425135" cy="2368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97" descr="A picture containing icon  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175" y="3140387"/>
            <a:ext cx="1710725" cy="15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25" y="216250"/>
            <a:ext cx="2959750" cy="35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1"/>
          <p:cNvSpPr txBox="1">
            <a:spLocks noGrp="1"/>
          </p:cNvSpPr>
          <p:nvPr>
            <p:ph type="ctrTitle"/>
          </p:nvPr>
        </p:nvSpPr>
        <p:spPr>
          <a:xfrm>
            <a:off x="1593625" y="2895250"/>
            <a:ext cx="5956800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Network Overview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P-ICECAP Investigators Meeting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0" name="Google Shape;58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569" y="508238"/>
            <a:ext cx="4303695" cy="1955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2"/>
          <p:cNvSpPr txBox="1">
            <a:spLocks noGrp="1"/>
          </p:cNvSpPr>
          <p:nvPr>
            <p:ph type="subTitle" idx="1"/>
          </p:nvPr>
        </p:nvSpPr>
        <p:spPr>
          <a:xfrm>
            <a:off x="4419581" y="396280"/>
            <a:ext cx="4214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700"/>
              <a:t>Evolution </a:t>
            </a:r>
            <a:endParaRPr sz="2700"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700"/>
          </a:p>
        </p:txBody>
      </p:sp>
      <p:pic>
        <p:nvPicPr>
          <p:cNvPr id="586" name="Google Shape;586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75" y="396281"/>
            <a:ext cx="2530800" cy="14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2"/>
          <p:cNvPicPr preferRelativeResize="0"/>
          <p:nvPr/>
        </p:nvPicPr>
        <p:blipFill rotWithShape="1">
          <a:blip r:embed="rId4">
            <a:alphaModFix/>
          </a:blip>
          <a:srcRect t="3549" b="3539"/>
          <a:stretch/>
        </p:blipFill>
        <p:spPr>
          <a:xfrm>
            <a:off x="5057625" y="2156597"/>
            <a:ext cx="3972074" cy="167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9252" y="3115425"/>
            <a:ext cx="1331100" cy="7964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9" name="Google Shape;589;p82"/>
          <p:cNvGrpSpPr/>
          <p:nvPr/>
        </p:nvGrpSpPr>
        <p:grpSpPr>
          <a:xfrm>
            <a:off x="2114550" y="1608150"/>
            <a:ext cx="2637675" cy="1510181"/>
            <a:chOff x="3048000" y="2144200"/>
            <a:chExt cx="3516900" cy="2013575"/>
          </a:xfrm>
        </p:grpSpPr>
        <p:cxnSp>
          <p:nvCxnSpPr>
            <p:cNvPr id="590" name="Google Shape;590;p82"/>
            <p:cNvCxnSpPr/>
            <p:nvPr/>
          </p:nvCxnSpPr>
          <p:spPr>
            <a:xfrm>
              <a:off x="3548100" y="2144200"/>
              <a:ext cx="3016800" cy="1497900"/>
            </a:xfrm>
            <a:prstGeom prst="curvedConnector3">
              <a:avLst>
                <a:gd name="adj1" fmla="val 31608"/>
              </a:avLst>
            </a:prstGeom>
            <a:noFill/>
            <a:ln w="15240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1" name="Google Shape;591;p82"/>
            <p:cNvCxnSpPr/>
            <p:nvPr/>
          </p:nvCxnSpPr>
          <p:spPr>
            <a:xfrm rot="10800000" flipH="1">
              <a:off x="3048000" y="2954475"/>
              <a:ext cx="1500600" cy="1203300"/>
            </a:xfrm>
            <a:prstGeom prst="curvedConnector3">
              <a:avLst>
                <a:gd name="adj1" fmla="val 50000"/>
              </a:avLst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92" name="Google Shape;592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09413" y="4382509"/>
            <a:ext cx="2262601" cy="50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1725" y="4382512"/>
            <a:ext cx="2262600" cy="50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5369" y="4385006"/>
            <a:ext cx="2262600" cy="52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/>
              <a:t>D</a:t>
            </a:r>
            <a:r>
              <a:rPr lang="en"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esign principles and organizational values</a:t>
            </a:r>
            <a:endParaRPr sz="3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early treatment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meaningful outcomes for patients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efficiency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collaboration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-171450" algn="l" rtl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</a:t>
            </a:r>
            <a:r>
              <a:rPr lang="en"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transforming the clinical trials enterprise</a:t>
            </a:r>
            <a:r>
              <a:rPr lang="en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 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5" name="Google Shape;605;p84"/>
          <p:cNvCxnSpPr>
            <a:stCxn id="606" idx="6"/>
            <a:endCxn id="607" idx="2"/>
          </p:cNvCxnSpPr>
          <p:nvPr/>
        </p:nvCxnSpPr>
        <p:spPr>
          <a:xfrm>
            <a:off x="3965625" y="3448603"/>
            <a:ext cx="116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8" name="Google Shape;608;p84"/>
          <p:cNvSpPr/>
          <p:nvPr/>
        </p:nvSpPr>
        <p:spPr>
          <a:xfrm>
            <a:off x="4169768" y="2231195"/>
            <a:ext cx="785400" cy="785400"/>
          </a:xfrm>
          <a:prstGeom prst="flowChartConnector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cxnSp>
        <p:nvCxnSpPr>
          <p:cNvPr id="609" name="Google Shape;609;p84"/>
          <p:cNvCxnSpPr>
            <a:stCxn id="610" idx="4"/>
            <a:endCxn id="611" idx="0"/>
          </p:cNvCxnSpPr>
          <p:nvPr/>
        </p:nvCxnSpPr>
        <p:spPr>
          <a:xfrm flipH="1">
            <a:off x="4548597" y="2857228"/>
            <a:ext cx="14400" cy="1407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2" name="Google Shape;612;p84"/>
          <p:cNvCxnSpPr>
            <a:stCxn id="613" idx="5"/>
            <a:endCxn id="608" idx="1"/>
          </p:cNvCxnSpPr>
          <p:nvPr/>
        </p:nvCxnSpPr>
        <p:spPr>
          <a:xfrm>
            <a:off x="3134442" y="1301011"/>
            <a:ext cx="1150200" cy="10452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4" name="Google Shape;614;p84"/>
          <p:cNvSpPr txBox="1">
            <a:spLocks noGrp="1"/>
          </p:cNvSpPr>
          <p:nvPr>
            <p:ph type="title"/>
          </p:nvPr>
        </p:nvSpPr>
        <p:spPr>
          <a:xfrm>
            <a:off x="57150" y="39338"/>
            <a:ext cx="2240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Structure</a:t>
            </a: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5" name="Google Shape;615;p84"/>
          <p:cNvCxnSpPr>
            <a:stCxn id="616" idx="3"/>
            <a:endCxn id="606" idx="7"/>
          </p:cNvCxnSpPr>
          <p:nvPr/>
        </p:nvCxnSpPr>
        <p:spPr>
          <a:xfrm flipH="1">
            <a:off x="3880656" y="1953219"/>
            <a:ext cx="1329000" cy="1290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17" name="Google Shape;617;p84"/>
          <p:cNvGrpSpPr/>
          <p:nvPr/>
        </p:nvGrpSpPr>
        <p:grpSpPr>
          <a:xfrm>
            <a:off x="2294063" y="3811631"/>
            <a:ext cx="668925" cy="580725"/>
            <a:chOff x="3287350" y="5539375"/>
            <a:chExt cx="891900" cy="774300"/>
          </a:xfrm>
        </p:grpSpPr>
        <p:sp>
          <p:nvSpPr>
            <p:cNvPr id="618" name="Google Shape;618;p84"/>
            <p:cNvSpPr/>
            <p:nvPr/>
          </p:nvSpPr>
          <p:spPr>
            <a:xfrm>
              <a:off x="3346300" y="5539375"/>
              <a:ext cx="774300" cy="774300"/>
            </a:xfrm>
            <a:prstGeom prst="flowChartConnector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19" name="Google Shape;619;p84"/>
            <p:cNvSpPr txBox="1"/>
            <p:nvPr/>
          </p:nvSpPr>
          <p:spPr>
            <a:xfrm>
              <a:off x="3287350" y="568242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Specimen</a:t>
              </a:r>
              <a:endParaRPr sz="900"/>
            </a:p>
          </p:txBody>
        </p:sp>
      </p:grpSp>
      <p:grpSp>
        <p:nvGrpSpPr>
          <p:cNvPr id="620" name="Google Shape;620;p84"/>
          <p:cNvGrpSpPr/>
          <p:nvPr/>
        </p:nvGrpSpPr>
        <p:grpSpPr>
          <a:xfrm>
            <a:off x="2294063" y="3158213"/>
            <a:ext cx="668925" cy="580725"/>
            <a:chOff x="3287350" y="4591950"/>
            <a:chExt cx="891900" cy="774300"/>
          </a:xfrm>
        </p:grpSpPr>
        <p:sp>
          <p:nvSpPr>
            <p:cNvPr id="621" name="Google Shape;621;p84"/>
            <p:cNvSpPr/>
            <p:nvPr/>
          </p:nvSpPr>
          <p:spPr>
            <a:xfrm>
              <a:off x="3346300" y="4591950"/>
              <a:ext cx="774300" cy="774300"/>
            </a:xfrm>
            <a:prstGeom prst="flowChartConnector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22" name="Google Shape;622;p84"/>
            <p:cNvSpPr txBox="1"/>
            <p:nvPr/>
          </p:nvSpPr>
          <p:spPr>
            <a:xfrm>
              <a:off x="3287350" y="4735000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Pharmacy</a:t>
              </a:r>
              <a:endParaRPr sz="900"/>
            </a:p>
          </p:txBody>
        </p:sp>
      </p:grpSp>
      <p:grpSp>
        <p:nvGrpSpPr>
          <p:cNvPr id="623" name="Google Shape;623;p84"/>
          <p:cNvGrpSpPr/>
          <p:nvPr/>
        </p:nvGrpSpPr>
        <p:grpSpPr>
          <a:xfrm>
            <a:off x="2294063" y="2504794"/>
            <a:ext cx="668925" cy="580725"/>
            <a:chOff x="7492825" y="1669025"/>
            <a:chExt cx="891900" cy="774300"/>
          </a:xfrm>
        </p:grpSpPr>
        <p:sp>
          <p:nvSpPr>
            <p:cNvPr id="624" name="Google Shape;624;p84"/>
            <p:cNvSpPr/>
            <p:nvPr/>
          </p:nvSpPr>
          <p:spPr>
            <a:xfrm>
              <a:off x="7551775" y="1669025"/>
              <a:ext cx="774300" cy="774300"/>
            </a:xfrm>
            <a:prstGeom prst="flowChartConnector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25" name="Google Shape;625;p84"/>
            <p:cNvSpPr txBox="1"/>
            <p:nvPr/>
          </p:nvSpPr>
          <p:spPr>
            <a:xfrm>
              <a:off x="7492825" y="181207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Imaging</a:t>
              </a:r>
              <a:endParaRPr sz="900"/>
            </a:p>
          </p:txBody>
        </p:sp>
      </p:grpSp>
      <p:grpSp>
        <p:nvGrpSpPr>
          <p:cNvPr id="626" name="Google Shape;626;p84"/>
          <p:cNvGrpSpPr/>
          <p:nvPr/>
        </p:nvGrpSpPr>
        <p:grpSpPr>
          <a:xfrm>
            <a:off x="2594550" y="805331"/>
            <a:ext cx="668925" cy="580725"/>
            <a:chOff x="7492825" y="1669025"/>
            <a:chExt cx="891900" cy="774300"/>
          </a:xfrm>
        </p:grpSpPr>
        <p:sp>
          <p:nvSpPr>
            <p:cNvPr id="613" name="Google Shape;613;p84"/>
            <p:cNvSpPr/>
            <p:nvPr/>
          </p:nvSpPr>
          <p:spPr>
            <a:xfrm>
              <a:off x="7551775" y="1669025"/>
              <a:ext cx="774300" cy="774300"/>
            </a:xfrm>
            <a:prstGeom prst="flowChartConnector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27" name="Google Shape;627;p84"/>
            <p:cNvSpPr txBox="1"/>
            <p:nvPr/>
          </p:nvSpPr>
          <p:spPr>
            <a:xfrm>
              <a:off x="7492825" y="181207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Spokes</a:t>
              </a:r>
              <a:endParaRPr sz="1100"/>
            </a:p>
          </p:txBody>
        </p:sp>
      </p:grpSp>
      <p:sp>
        <p:nvSpPr>
          <p:cNvPr id="628" name="Google Shape;628;p84"/>
          <p:cNvSpPr/>
          <p:nvPr/>
        </p:nvSpPr>
        <p:spPr>
          <a:xfrm>
            <a:off x="3377869" y="1457475"/>
            <a:ext cx="580800" cy="580800"/>
          </a:xfrm>
          <a:prstGeom prst="flowChartConnector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29" name="Google Shape;629;p84"/>
          <p:cNvSpPr txBox="1"/>
          <p:nvPr/>
        </p:nvSpPr>
        <p:spPr>
          <a:xfrm>
            <a:off x="3377775" y="1564775"/>
            <a:ext cx="580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Hubs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606" name="Google Shape;606;p84"/>
          <p:cNvSpPr/>
          <p:nvPr/>
        </p:nvSpPr>
        <p:spPr>
          <a:xfrm>
            <a:off x="3384825" y="3158203"/>
            <a:ext cx="580800" cy="580800"/>
          </a:xfrm>
          <a:prstGeom prst="flowChartConnector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0" name="Google Shape;630;p84"/>
          <p:cNvSpPr txBox="1"/>
          <p:nvPr/>
        </p:nvSpPr>
        <p:spPr>
          <a:xfrm>
            <a:off x="3449213" y="3265500"/>
            <a:ext cx="451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CCC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616" name="Google Shape;616;p84"/>
          <p:cNvSpPr/>
          <p:nvPr/>
        </p:nvSpPr>
        <p:spPr>
          <a:xfrm>
            <a:off x="5124600" y="1457475"/>
            <a:ext cx="580800" cy="580800"/>
          </a:xfrm>
          <a:prstGeom prst="flowChartConnector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1" name="Google Shape;631;p84"/>
          <p:cNvSpPr txBox="1"/>
          <p:nvPr/>
        </p:nvSpPr>
        <p:spPr>
          <a:xfrm>
            <a:off x="5188969" y="1564763"/>
            <a:ext cx="4518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NIH</a:t>
            </a:r>
            <a:endParaRPr sz="1100">
              <a:solidFill>
                <a:srgbClr val="FFFFFF"/>
              </a:solidFill>
            </a:endParaRPr>
          </a:p>
        </p:txBody>
      </p:sp>
      <p:sp>
        <p:nvSpPr>
          <p:cNvPr id="607" name="Google Shape;607;p84"/>
          <p:cNvSpPr/>
          <p:nvPr/>
        </p:nvSpPr>
        <p:spPr>
          <a:xfrm>
            <a:off x="5131556" y="3158213"/>
            <a:ext cx="580800" cy="580800"/>
          </a:xfrm>
          <a:prstGeom prst="flowChartConnector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32" name="Google Shape;632;p84"/>
          <p:cNvSpPr txBox="1"/>
          <p:nvPr/>
        </p:nvSpPr>
        <p:spPr>
          <a:xfrm>
            <a:off x="5178806" y="3265500"/>
            <a:ext cx="486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DCC</a:t>
            </a:r>
            <a:endParaRPr sz="1100">
              <a:solidFill>
                <a:srgbClr val="FFFFFF"/>
              </a:solidFill>
            </a:endParaRPr>
          </a:p>
        </p:txBody>
      </p:sp>
      <p:grpSp>
        <p:nvGrpSpPr>
          <p:cNvPr id="633" name="Google Shape;633;p84"/>
          <p:cNvGrpSpPr/>
          <p:nvPr/>
        </p:nvGrpSpPr>
        <p:grpSpPr>
          <a:xfrm>
            <a:off x="4294311" y="2390867"/>
            <a:ext cx="537191" cy="466361"/>
            <a:chOff x="7492825" y="1669025"/>
            <a:chExt cx="891900" cy="774300"/>
          </a:xfrm>
        </p:grpSpPr>
        <p:sp>
          <p:nvSpPr>
            <p:cNvPr id="610" name="Google Shape;610;p84"/>
            <p:cNvSpPr/>
            <p:nvPr/>
          </p:nvSpPr>
          <p:spPr>
            <a:xfrm>
              <a:off x="7551775" y="1669025"/>
              <a:ext cx="774300" cy="774300"/>
            </a:xfrm>
            <a:prstGeom prst="flowChartConnector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/>
            </a:p>
          </p:txBody>
        </p:sp>
        <p:sp>
          <p:nvSpPr>
            <p:cNvPr id="634" name="Google Shape;634;p84"/>
            <p:cNvSpPr txBox="1"/>
            <p:nvPr/>
          </p:nvSpPr>
          <p:spPr>
            <a:xfrm>
              <a:off x="7492825" y="181207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</a:rPr>
                <a:t>Mgmt</a:t>
              </a:r>
              <a:endParaRPr sz="800">
                <a:solidFill>
                  <a:srgbClr val="FFFFFF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</a:rPr>
                <a:t>Comm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sp>
        <p:nvSpPr>
          <p:cNvPr id="635" name="Google Shape;635;p84"/>
          <p:cNvSpPr txBox="1"/>
          <p:nvPr/>
        </p:nvSpPr>
        <p:spPr>
          <a:xfrm>
            <a:off x="3613410" y="2326831"/>
            <a:ext cx="9048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Steering</a:t>
            </a:r>
            <a:endParaRPr sz="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Comm.</a:t>
            </a:r>
            <a:endParaRPr sz="900" b="1"/>
          </a:p>
        </p:txBody>
      </p:sp>
      <p:grpSp>
        <p:nvGrpSpPr>
          <p:cNvPr id="636" name="Google Shape;636;p84"/>
          <p:cNvGrpSpPr/>
          <p:nvPr/>
        </p:nvGrpSpPr>
        <p:grpSpPr>
          <a:xfrm>
            <a:off x="4258200" y="4156931"/>
            <a:ext cx="580725" cy="580725"/>
            <a:chOff x="5677600" y="6075975"/>
            <a:chExt cx="774300" cy="774300"/>
          </a:xfrm>
        </p:grpSpPr>
        <p:sp>
          <p:nvSpPr>
            <p:cNvPr id="637" name="Google Shape;637;p84"/>
            <p:cNvSpPr/>
            <p:nvPr/>
          </p:nvSpPr>
          <p:spPr>
            <a:xfrm>
              <a:off x="5677600" y="6075975"/>
              <a:ext cx="774300" cy="774300"/>
            </a:xfrm>
            <a:prstGeom prst="flowChartConnector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611" name="Google Shape;611;p84"/>
            <p:cNvSpPr txBox="1"/>
            <p:nvPr/>
          </p:nvSpPr>
          <p:spPr>
            <a:xfrm>
              <a:off x="5740600" y="6219025"/>
              <a:ext cx="6480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</a:rPr>
                <a:t>Trial</a:t>
              </a:r>
              <a:endParaRPr sz="1100">
                <a:solidFill>
                  <a:srgbClr val="FFFFFF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</a:rPr>
                <a:t>PI</a:t>
              </a:r>
              <a:endParaRPr sz="1100">
                <a:solidFill>
                  <a:srgbClr val="FFFFFF"/>
                </a:solidFill>
              </a:endParaRPr>
            </a:p>
          </p:txBody>
        </p:sp>
      </p:grpSp>
      <p:grpSp>
        <p:nvGrpSpPr>
          <p:cNvPr id="638" name="Google Shape;638;p84"/>
          <p:cNvGrpSpPr/>
          <p:nvPr/>
        </p:nvGrpSpPr>
        <p:grpSpPr>
          <a:xfrm>
            <a:off x="7439297" y="2071988"/>
            <a:ext cx="668925" cy="580725"/>
            <a:chOff x="7492825" y="1669025"/>
            <a:chExt cx="891900" cy="774300"/>
          </a:xfrm>
        </p:grpSpPr>
        <p:sp>
          <p:nvSpPr>
            <p:cNvPr id="639" name="Google Shape;639;p84"/>
            <p:cNvSpPr/>
            <p:nvPr/>
          </p:nvSpPr>
          <p:spPr>
            <a:xfrm>
              <a:off x="7551775" y="1669025"/>
              <a:ext cx="774300" cy="774300"/>
            </a:xfrm>
            <a:prstGeom prst="flowChartConnector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40" name="Google Shape;640;p84"/>
            <p:cNvSpPr txBox="1"/>
            <p:nvPr/>
          </p:nvSpPr>
          <p:spPr>
            <a:xfrm>
              <a:off x="7492825" y="181207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Electronic Data Capt. WG</a:t>
              </a:r>
              <a:endParaRPr sz="800"/>
            </a:p>
          </p:txBody>
        </p:sp>
      </p:grpSp>
      <p:grpSp>
        <p:nvGrpSpPr>
          <p:cNvPr id="641" name="Google Shape;641;p84"/>
          <p:cNvGrpSpPr/>
          <p:nvPr/>
        </p:nvGrpSpPr>
        <p:grpSpPr>
          <a:xfrm>
            <a:off x="7439297" y="1346456"/>
            <a:ext cx="668925" cy="580725"/>
            <a:chOff x="10539100" y="212725"/>
            <a:chExt cx="891900" cy="774300"/>
          </a:xfrm>
        </p:grpSpPr>
        <p:sp>
          <p:nvSpPr>
            <p:cNvPr id="642" name="Google Shape;642;p84"/>
            <p:cNvSpPr/>
            <p:nvPr/>
          </p:nvSpPr>
          <p:spPr>
            <a:xfrm>
              <a:off x="10597900" y="212725"/>
              <a:ext cx="774300" cy="774300"/>
            </a:xfrm>
            <a:prstGeom prst="flowChartConnector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43" name="Google Shape;643;p84"/>
            <p:cNvSpPr txBox="1"/>
            <p:nvPr/>
          </p:nvSpPr>
          <p:spPr>
            <a:xfrm>
              <a:off x="10539100" y="330200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HSP</a:t>
              </a:r>
              <a:endParaRPr sz="9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WG</a:t>
              </a:r>
              <a:endParaRPr sz="900"/>
            </a:p>
          </p:txBody>
        </p:sp>
      </p:grpSp>
      <p:grpSp>
        <p:nvGrpSpPr>
          <p:cNvPr id="644" name="Google Shape;644;p84"/>
          <p:cNvGrpSpPr/>
          <p:nvPr/>
        </p:nvGrpSpPr>
        <p:grpSpPr>
          <a:xfrm>
            <a:off x="7439297" y="3582863"/>
            <a:ext cx="668925" cy="580725"/>
            <a:chOff x="11029800" y="3536950"/>
            <a:chExt cx="891900" cy="774300"/>
          </a:xfrm>
        </p:grpSpPr>
        <p:sp>
          <p:nvSpPr>
            <p:cNvPr id="645" name="Google Shape;645;p84"/>
            <p:cNvSpPr/>
            <p:nvPr/>
          </p:nvSpPr>
          <p:spPr>
            <a:xfrm>
              <a:off x="11088750" y="3536950"/>
              <a:ext cx="774300" cy="774300"/>
            </a:xfrm>
            <a:prstGeom prst="flowChartConnector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46" name="Google Shape;646;p84"/>
            <p:cNvSpPr txBox="1"/>
            <p:nvPr/>
          </p:nvSpPr>
          <p:spPr>
            <a:xfrm>
              <a:off x="11029800" y="3680000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chemeClr val="dk1"/>
                  </a:solidFill>
                </a:rPr>
                <a:t>Critical</a:t>
              </a:r>
              <a:endParaRPr sz="8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" sz="800">
                  <a:solidFill>
                    <a:schemeClr val="dk1"/>
                  </a:solidFill>
                </a:rPr>
                <a:t>Care</a:t>
              </a:r>
              <a:endParaRPr sz="8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</a:rPr>
                <a:t>WG</a:t>
              </a:r>
              <a:endParaRPr sz="800"/>
            </a:p>
          </p:txBody>
        </p:sp>
      </p:grpSp>
      <p:grpSp>
        <p:nvGrpSpPr>
          <p:cNvPr id="647" name="Google Shape;647;p84"/>
          <p:cNvGrpSpPr/>
          <p:nvPr/>
        </p:nvGrpSpPr>
        <p:grpSpPr>
          <a:xfrm>
            <a:off x="7439297" y="2827425"/>
            <a:ext cx="668925" cy="580725"/>
            <a:chOff x="7492825" y="1669025"/>
            <a:chExt cx="891900" cy="774300"/>
          </a:xfrm>
        </p:grpSpPr>
        <p:sp>
          <p:nvSpPr>
            <p:cNvPr id="648" name="Google Shape;648;p84"/>
            <p:cNvSpPr/>
            <p:nvPr/>
          </p:nvSpPr>
          <p:spPr>
            <a:xfrm>
              <a:off x="7551775" y="1669025"/>
              <a:ext cx="774300" cy="774300"/>
            </a:xfrm>
            <a:prstGeom prst="flowChartConnector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49" name="Google Shape;649;p84"/>
            <p:cNvSpPr txBox="1"/>
            <p:nvPr/>
          </p:nvSpPr>
          <p:spPr>
            <a:xfrm>
              <a:off x="7492825" y="181207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EMS</a:t>
              </a:r>
              <a:endParaRPr sz="8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WG</a:t>
              </a:r>
              <a:endParaRPr sz="800"/>
            </a:p>
          </p:txBody>
        </p:sp>
      </p:grpSp>
      <p:sp>
        <p:nvSpPr>
          <p:cNvPr id="650" name="Google Shape;650;p84"/>
          <p:cNvSpPr/>
          <p:nvPr/>
        </p:nvSpPr>
        <p:spPr>
          <a:xfrm>
            <a:off x="5889263" y="2052113"/>
            <a:ext cx="700800" cy="3534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51" name="Google Shape;651;p84"/>
          <p:cNvSpPr txBox="1"/>
          <p:nvPr/>
        </p:nvSpPr>
        <p:spPr>
          <a:xfrm>
            <a:off x="5996588" y="2104875"/>
            <a:ext cx="486000" cy="2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DSMB</a:t>
            </a:r>
            <a:endParaRPr sz="800"/>
          </a:p>
        </p:txBody>
      </p:sp>
      <p:sp>
        <p:nvSpPr>
          <p:cNvPr id="652" name="Google Shape;652;p84"/>
          <p:cNvSpPr/>
          <p:nvPr/>
        </p:nvSpPr>
        <p:spPr>
          <a:xfrm>
            <a:off x="4221675" y="3726493"/>
            <a:ext cx="700800" cy="208200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653" name="Google Shape;653;p84"/>
          <p:cNvSpPr txBox="1"/>
          <p:nvPr/>
        </p:nvSpPr>
        <p:spPr>
          <a:xfrm>
            <a:off x="4188750" y="3726488"/>
            <a:ext cx="7665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Trial Comm</a:t>
            </a:r>
            <a:endParaRPr sz="800"/>
          </a:p>
        </p:txBody>
      </p:sp>
      <p:grpSp>
        <p:nvGrpSpPr>
          <p:cNvPr id="654" name="Google Shape;654;p84"/>
          <p:cNvGrpSpPr/>
          <p:nvPr/>
        </p:nvGrpSpPr>
        <p:grpSpPr>
          <a:xfrm>
            <a:off x="4198116" y="3271838"/>
            <a:ext cx="700650" cy="353475"/>
            <a:chOff x="10839575" y="5985800"/>
            <a:chExt cx="934200" cy="471300"/>
          </a:xfrm>
        </p:grpSpPr>
        <p:sp>
          <p:nvSpPr>
            <p:cNvPr id="655" name="Google Shape;655;p84"/>
            <p:cNvSpPr/>
            <p:nvPr/>
          </p:nvSpPr>
          <p:spPr>
            <a:xfrm>
              <a:off x="10839575" y="5985800"/>
              <a:ext cx="934200" cy="4713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56" name="Google Shape;656;p84"/>
            <p:cNvSpPr txBox="1"/>
            <p:nvPr/>
          </p:nvSpPr>
          <p:spPr>
            <a:xfrm>
              <a:off x="10860725" y="5985800"/>
              <a:ext cx="891900" cy="471300"/>
            </a:xfrm>
            <a:prstGeom prst="rect">
              <a:avLst/>
            </a:pr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Operations</a:t>
              </a:r>
              <a:endParaRPr sz="80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Committee</a:t>
              </a:r>
              <a:endParaRPr sz="800"/>
            </a:p>
          </p:txBody>
        </p:sp>
      </p:grpSp>
      <p:grpSp>
        <p:nvGrpSpPr>
          <p:cNvPr id="657" name="Google Shape;657;p84"/>
          <p:cNvGrpSpPr/>
          <p:nvPr/>
        </p:nvGrpSpPr>
        <p:grpSpPr>
          <a:xfrm>
            <a:off x="5889263" y="801575"/>
            <a:ext cx="700650" cy="588132"/>
            <a:chOff x="7810625" y="1605975"/>
            <a:chExt cx="934200" cy="660600"/>
          </a:xfrm>
        </p:grpSpPr>
        <p:sp>
          <p:nvSpPr>
            <p:cNvPr id="658" name="Google Shape;658;p84"/>
            <p:cNvSpPr/>
            <p:nvPr/>
          </p:nvSpPr>
          <p:spPr>
            <a:xfrm>
              <a:off x="7810625" y="1795275"/>
              <a:ext cx="934200" cy="471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59" name="Google Shape;659;p84"/>
            <p:cNvSpPr txBox="1"/>
            <p:nvPr/>
          </p:nvSpPr>
          <p:spPr>
            <a:xfrm>
              <a:off x="7919625" y="1605975"/>
              <a:ext cx="7161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/>
                <a:t>EOB</a:t>
              </a:r>
              <a:endParaRPr sz="800"/>
            </a:p>
          </p:txBody>
        </p:sp>
      </p:grpSp>
      <p:cxnSp>
        <p:nvCxnSpPr>
          <p:cNvPr id="660" name="Google Shape;660;p84"/>
          <p:cNvCxnSpPr>
            <a:stCxn id="607" idx="1"/>
          </p:cNvCxnSpPr>
          <p:nvPr/>
        </p:nvCxnSpPr>
        <p:spPr>
          <a:xfrm rot="10800000">
            <a:off x="4730612" y="2747669"/>
            <a:ext cx="486000" cy="495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1" name="Google Shape;661;p84"/>
          <p:cNvCxnSpPr>
            <a:stCxn id="628" idx="4"/>
            <a:endCxn id="606" idx="0"/>
          </p:cNvCxnSpPr>
          <p:nvPr/>
        </p:nvCxnSpPr>
        <p:spPr>
          <a:xfrm>
            <a:off x="3668269" y="2038275"/>
            <a:ext cx="6900" cy="111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2" name="Google Shape;662;p84"/>
          <p:cNvCxnSpPr>
            <a:stCxn id="607" idx="0"/>
            <a:endCxn id="616" idx="4"/>
          </p:cNvCxnSpPr>
          <p:nvPr/>
        </p:nvCxnSpPr>
        <p:spPr>
          <a:xfrm rot="10800000">
            <a:off x="5415056" y="2038313"/>
            <a:ext cx="6900" cy="11199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84"/>
          <p:cNvCxnSpPr>
            <a:stCxn id="628" idx="6"/>
            <a:endCxn id="616" idx="2"/>
          </p:cNvCxnSpPr>
          <p:nvPr/>
        </p:nvCxnSpPr>
        <p:spPr>
          <a:xfrm>
            <a:off x="3958669" y="1747875"/>
            <a:ext cx="116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84"/>
          <p:cNvCxnSpPr>
            <a:stCxn id="637" idx="6"/>
            <a:endCxn id="616" idx="6"/>
          </p:cNvCxnSpPr>
          <p:nvPr/>
        </p:nvCxnSpPr>
        <p:spPr>
          <a:xfrm rot="10800000" flipH="1">
            <a:off x="4838925" y="1747894"/>
            <a:ext cx="866400" cy="2699400"/>
          </a:xfrm>
          <a:prstGeom prst="bentConnector3">
            <a:avLst>
              <a:gd name="adj1" fmla="val 231087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5" name="Google Shape;665;p84"/>
          <p:cNvCxnSpPr>
            <a:stCxn id="658" idx="1"/>
            <a:endCxn id="616" idx="7"/>
          </p:cNvCxnSpPr>
          <p:nvPr/>
        </p:nvCxnSpPr>
        <p:spPr>
          <a:xfrm flipH="1">
            <a:off x="5620463" y="1179908"/>
            <a:ext cx="268800" cy="362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6" name="Google Shape;666;p84"/>
          <p:cNvCxnSpPr>
            <a:stCxn id="650" idx="1"/>
            <a:endCxn id="616" idx="5"/>
          </p:cNvCxnSpPr>
          <p:nvPr/>
        </p:nvCxnSpPr>
        <p:spPr>
          <a:xfrm rot="10800000">
            <a:off x="5620463" y="1953113"/>
            <a:ext cx="268800" cy="27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84"/>
          <p:cNvCxnSpPr>
            <a:stCxn id="607" idx="3"/>
            <a:endCxn id="637" idx="7"/>
          </p:cNvCxnSpPr>
          <p:nvPr/>
        </p:nvCxnSpPr>
        <p:spPr>
          <a:xfrm flipH="1">
            <a:off x="4754012" y="3653956"/>
            <a:ext cx="462600" cy="588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8" name="Google Shape;668;p84"/>
          <p:cNvCxnSpPr>
            <a:stCxn id="606" idx="5"/>
            <a:endCxn id="637" idx="1"/>
          </p:cNvCxnSpPr>
          <p:nvPr/>
        </p:nvCxnSpPr>
        <p:spPr>
          <a:xfrm>
            <a:off x="3880569" y="3653947"/>
            <a:ext cx="462600" cy="5880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9" name="Google Shape;669;p84"/>
          <p:cNvCxnSpPr>
            <a:stCxn id="607" idx="6"/>
            <a:endCxn id="650" idx="2"/>
          </p:cNvCxnSpPr>
          <p:nvPr/>
        </p:nvCxnSpPr>
        <p:spPr>
          <a:xfrm rot="10800000" flipH="1">
            <a:off x="5712356" y="2405513"/>
            <a:ext cx="527400" cy="1043100"/>
          </a:xfrm>
          <a:prstGeom prst="bentConnector2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0" name="Google Shape;670;p84"/>
          <p:cNvCxnSpPr>
            <a:stCxn id="624" idx="5"/>
            <a:endCxn id="606" idx="2"/>
          </p:cNvCxnSpPr>
          <p:nvPr/>
        </p:nvCxnSpPr>
        <p:spPr>
          <a:xfrm>
            <a:off x="2833955" y="3000474"/>
            <a:ext cx="550800" cy="4482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84"/>
          <p:cNvCxnSpPr>
            <a:stCxn id="606" idx="2"/>
            <a:endCxn id="621" idx="6"/>
          </p:cNvCxnSpPr>
          <p:nvPr/>
        </p:nvCxnSpPr>
        <p:spPr>
          <a:xfrm rot="10800000">
            <a:off x="2918925" y="3448603"/>
            <a:ext cx="465900" cy="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2" name="Google Shape;672;p84"/>
          <p:cNvCxnSpPr>
            <a:stCxn id="606" idx="2"/>
            <a:endCxn id="618" idx="6"/>
          </p:cNvCxnSpPr>
          <p:nvPr/>
        </p:nvCxnSpPr>
        <p:spPr>
          <a:xfrm flipH="1">
            <a:off x="2918925" y="3448603"/>
            <a:ext cx="465900" cy="6534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3" name="Google Shape;673;p84"/>
          <p:cNvGrpSpPr/>
          <p:nvPr/>
        </p:nvGrpSpPr>
        <p:grpSpPr>
          <a:xfrm>
            <a:off x="3333713" y="4156931"/>
            <a:ext cx="668925" cy="580725"/>
            <a:chOff x="3287350" y="5539375"/>
            <a:chExt cx="891900" cy="774300"/>
          </a:xfrm>
        </p:grpSpPr>
        <p:sp>
          <p:nvSpPr>
            <p:cNvPr id="674" name="Google Shape;674;p84"/>
            <p:cNvSpPr/>
            <p:nvPr/>
          </p:nvSpPr>
          <p:spPr>
            <a:xfrm>
              <a:off x="3346300" y="5539375"/>
              <a:ext cx="774300" cy="774300"/>
            </a:xfrm>
            <a:prstGeom prst="flowChartConnector">
              <a:avLst/>
            </a:pr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675" name="Google Shape;675;p84"/>
            <p:cNvSpPr txBox="1"/>
            <p:nvPr/>
          </p:nvSpPr>
          <p:spPr>
            <a:xfrm>
              <a:off x="3287350" y="5682425"/>
              <a:ext cx="891900" cy="4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ER-CIRB</a:t>
              </a:r>
              <a:endParaRPr sz="900"/>
            </a:p>
          </p:txBody>
        </p:sp>
      </p:grpSp>
      <p:cxnSp>
        <p:nvCxnSpPr>
          <p:cNvPr id="676" name="Google Shape;676;p84"/>
          <p:cNvCxnSpPr>
            <a:stCxn id="606" idx="4"/>
            <a:endCxn id="674" idx="0"/>
          </p:cNvCxnSpPr>
          <p:nvPr/>
        </p:nvCxnSpPr>
        <p:spPr>
          <a:xfrm flipH="1">
            <a:off x="3668325" y="3739003"/>
            <a:ext cx="6900" cy="417900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84"/>
          <p:cNvCxnSpPr>
            <a:stCxn id="674" idx="4"/>
            <a:endCxn id="607" idx="4"/>
          </p:cNvCxnSpPr>
          <p:nvPr/>
        </p:nvCxnSpPr>
        <p:spPr>
          <a:xfrm rot="-5400000">
            <a:off x="4045838" y="3361406"/>
            <a:ext cx="998700" cy="1753800"/>
          </a:xfrm>
          <a:prstGeom prst="bentConnector3">
            <a:avLst>
              <a:gd name="adj1" fmla="val -17881"/>
            </a:avLst>
          </a:prstGeom>
          <a:noFill/>
          <a:ln w="19050" cap="flat" cmpd="sng">
            <a:solidFill>
              <a:srgbClr val="434343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85"/>
          <p:cNvSpPr txBox="1">
            <a:spLocks noGrp="1"/>
          </p:cNvSpPr>
          <p:nvPr>
            <p:ph type="title"/>
          </p:nvPr>
        </p:nvSpPr>
        <p:spPr>
          <a:xfrm>
            <a:off x="863647" y="2740641"/>
            <a:ext cx="56328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</a:pPr>
            <a:r>
              <a:rPr lang="en"/>
              <a:t>CCC Leadership</a:t>
            </a:r>
            <a:endParaRPr/>
          </a:p>
        </p:txBody>
      </p:sp>
      <p:sp>
        <p:nvSpPr>
          <p:cNvPr id="684" name="Google Shape;684;p85"/>
          <p:cNvSpPr txBox="1">
            <a:spLocks noGrp="1"/>
          </p:cNvSpPr>
          <p:nvPr>
            <p:ph type="ftr" idx="11"/>
          </p:nvPr>
        </p:nvSpPr>
        <p:spPr>
          <a:xfrm>
            <a:off x="863647" y="3549015"/>
            <a:ext cx="27825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SIREN Network</a:t>
            </a:r>
            <a:endParaRPr/>
          </a:p>
        </p:txBody>
      </p:sp>
      <p:sp>
        <p:nvSpPr>
          <p:cNvPr id="685" name="Google Shape;685;p85"/>
          <p:cNvSpPr txBox="1">
            <a:spLocks noGrp="1"/>
          </p:cNvSpPr>
          <p:nvPr>
            <p:ph type="dt" idx="10"/>
          </p:nvPr>
        </p:nvSpPr>
        <p:spPr>
          <a:xfrm>
            <a:off x="4613720" y="3549015"/>
            <a:ext cx="12087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3/11/2022</a:t>
            </a:r>
            <a:endParaRPr/>
          </a:p>
        </p:txBody>
      </p:sp>
      <p:sp>
        <p:nvSpPr>
          <p:cNvPr id="686" name="Google Shape;686;p85"/>
          <p:cNvSpPr txBox="1">
            <a:spLocks noGrp="1"/>
          </p:cNvSpPr>
          <p:nvPr>
            <p:ph type="sldNum" idx="12"/>
          </p:nvPr>
        </p:nvSpPr>
        <p:spPr>
          <a:xfrm>
            <a:off x="5945176" y="3549015"/>
            <a:ext cx="551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687" name="Google Shape;687;p85"/>
          <p:cNvGrpSpPr/>
          <p:nvPr/>
        </p:nvGrpSpPr>
        <p:grpSpPr>
          <a:xfrm>
            <a:off x="1293128" y="681124"/>
            <a:ext cx="7374617" cy="2365477"/>
            <a:chOff x="271492" y="530458"/>
            <a:chExt cx="9832823" cy="3153970"/>
          </a:xfrm>
        </p:grpSpPr>
        <p:sp>
          <p:nvSpPr>
            <p:cNvPr id="688" name="Google Shape;688;p85"/>
            <p:cNvSpPr/>
            <p:nvPr/>
          </p:nvSpPr>
          <p:spPr>
            <a:xfrm>
              <a:off x="338589" y="530458"/>
              <a:ext cx="2030100" cy="2030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7999" r="-7999"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5"/>
            <p:cNvSpPr/>
            <p:nvPr/>
          </p:nvSpPr>
          <p:spPr>
            <a:xfrm>
              <a:off x="271492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5"/>
            <p:cNvSpPr txBox="1"/>
            <p:nvPr/>
          </p:nvSpPr>
          <p:spPr>
            <a:xfrm>
              <a:off x="271492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iryo"/>
                <a:buNone/>
              </a:pPr>
              <a: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William Barsan</a:t>
              </a:r>
              <a:b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</a:br>
              <a:r>
                <a:rPr lang="en" sz="12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SIREN PI</a:t>
              </a:r>
              <a:endParaRPr sz="1100"/>
            </a:p>
          </p:txBody>
        </p:sp>
        <p:sp>
          <p:nvSpPr>
            <p:cNvPr id="691" name="Google Shape;691;p85"/>
            <p:cNvSpPr/>
            <p:nvPr/>
          </p:nvSpPr>
          <p:spPr>
            <a:xfrm>
              <a:off x="271492" y="3148928"/>
              <a:ext cx="21642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5"/>
            <p:cNvSpPr/>
            <p:nvPr/>
          </p:nvSpPr>
          <p:spPr>
            <a:xfrm>
              <a:off x="2881674" y="530458"/>
              <a:ext cx="2030100" cy="2030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7999" r="-17999"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5"/>
            <p:cNvSpPr/>
            <p:nvPr/>
          </p:nvSpPr>
          <p:spPr>
            <a:xfrm>
              <a:off x="2814576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5"/>
            <p:cNvSpPr txBox="1"/>
            <p:nvPr/>
          </p:nvSpPr>
          <p:spPr>
            <a:xfrm>
              <a:off x="2814576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iryo"/>
                <a:buNone/>
              </a:pPr>
              <a: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Robert Silbergleit</a:t>
              </a:r>
              <a:b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</a:br>
              <a:r>
                <a:rPr lang="en" sz="12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SIREN Co-PI</a:t>
              </a:r>
              <a:endParaRPr sz="1100"/>
            </a:p>
          </p:txBody>
        </p:sp>
        <p:sp>
          <p:nvSpPr>
            <p:cNvPr id="695" name="Google Shape;695;p85"/>
            <p:cNvSpPr/>
            <p:nvPr/>
          </p:nvSpPr>
          <p:spPr>
            <a:xfrm>
              <a:off x="2814576" y="3148928"/>
              <a:ext cx="21642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5"/>
            <p:cNvSpPr/>
            <p:nvPr/>
          </p:nvSpPr>
          <p:spPr>
            <a:xfrm>
              <a:off x="5424758" y="530458"/>
              <a:ext cx="2030100" cy="20301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l="-24998" r="-24998"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5"/>
            <p:cNvSpPr/>
            <p:nvPr/>
          </p:nvSpPr>
          <p:spPr>
            <a:xfrm>
              <a:off x="5357661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5"/>
            <p:cNvSpPr txBox="1"/>
            <p:nvPr/>
          </p:nvSpPr>
          <p:spPr>
            <a:xfrm>
              <a:off x="5357661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iryo"/>
                <a:buNone/>
              </a:pPr>
              <a: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Cliff Callaway</a:t>
              </a:r>
              <a:b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</a:br>
              <a:r>
                <a:rPr lang="en" sz="12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SIREN Co-PI</a:t>
              </a:r>
              <a:endParaRPr sz="1100"/>
            </a:p>
          </p:txBody>
        </p:sp>
        <p:sp>
          <p:nvSpPr>
            <p:cNvPr id="699" name="Google Shape;699;p85"/>
            <p:cNvSpPr/>
            <p:nvPr/>
          </p:nvSpPr>
          <p:spPr>
            <a:xfrm>
              <a:off x="5662853" y="2371205"/>
              <a:ext cx="21642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5"/>
            <p:cNvSpPr/>
            <p:nvPr/>
          </p:nvSpPr>
          <p:spPr>
            <a:xfrm>
              <a:off x="7967843" y="530458"/>
              <a:ext cx="2030100" cy="2030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l="-16998" r="-16998"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5"/>
            <p:cNvSpPr/>
            <p:nvPr/>
          </p:nvSpPr>
          <p:spPr>
            <a:xfrm>
              <a:off x="7900746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5"/>
            <p:cNvSpPr txBox="1"/>
            <p:nvPr/>
          </p:nvSpPr>
          <p:spPr>
            <a:xfrm>
              <a:off x="7900746" y="2736121"/>
              <a:ext cx="2164200" cy="4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Meiryo"/>
                <a:buNone/>
              </a:pPr>
              <a: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Valerie Stevenson</a:t>
              </a:r>
              <a:br>
                <a:rPr lang="en" sz="1200" b="1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</a:br>
              <a:r>
                <a:rPr lang="en" sz="1200" b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</a:rPr>
                <a:t>Finances</a:t>
              </a:r>
              <a:endParaRPr sz="1100"/>
            </a:p>
          </p:txBody>
        </p:sp>
        <p:sp>
          <p:nvSpPr>
            <p:cNvPr id="703" name="Google Shape;703;p85"/>
            <p:cNvSpPr/>
            <p:nvPr/>
          </p:nvSpPr>
          <p:spPr>
            <a:xfrm>
              <a:off x="7940115" y="3110316"/>
              <a:ext cx="2164200" cy="53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6"/>
          <p:cNvSpPr txBox="1">
            <a:spLocks noGrp="1"/>
          </p:cNvSpPr>
          <p:nvPr>
            <p:ph type="title" idx="4294967295"/>
          </p:nvPr>
        </p:nvSpPr>
        <p:spPr>
          <a:xfrm>
            <a:off x="3439004" y="-12"/>
            <a:ext cx="75102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</a:pPr>
            <a:r>
              <a:rPr lang="en"/>
              <a:t>DCC Infrastructure Team</a:t>
            </a:r>
            <a:endParaRPr/>
          </a:p>
        </p:txBody>
      </p:sp>
      <p:pic>
        <p:nvPicPr>
          <p:cNvPr id="710" name="Google Shape;710;p86" descr="http://academicdepartments.musc.edu/sebin/n/p/KeithP.jpg"/>
          <p:cNvPicPr preferRelativeResize="0"/>
          <p:nvPr/>
        </p:nvPicPr>
        <p:blipFill rotWithShape="1">
          <a:blip r:embed="rId3">
            <a:alphaModFix/>
          </a:blip>
          <a:srcRect l="13110" t="6428" r="13110" b="30729"/>
          <a:stretch/>
        </p:blipFill>
        <p:spPr>
          <a:xfrm>
            <a:off x="7625065" y="2574350"/>
            <a:ext cx="1292864" cy="15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86" descr="Catherine Dillon"/>
          <p:cNvPicPr preferRelativeResize="0"/>
          <p:nvPr/>
        </p:nvPicPr>
        <p:blipFill rotWithShape="1">
          <a:blip r:embed="rId4">
            <a:alphaModFix/>
          </a:blip>
          <a:srcRect l="9551" t="3761" b="20244"/>
          <a:stretch/>
        </p:blipFill>
        <p:spPr>
          <a:xfrm>
            <a:off x="59663" y="2574350"/>
            <a:ext cx="117431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86" descr="http://academicdepartments.musc.edu/sebin/f/r/Durkalski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25" y="174450"/>
            <a:ext cx="1318944" cy="180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6" descr="http://academicdepartments.musc.edu/sebin/r/l/Yeatts.jpg"/>
          <p:cNvPicPr preferRelativeResize="0"/>
          <p:nvPr/>
        </p:nvPicPr>
        <p:blipFill rotWithShape="1">
          <a:blip r:embed="rId6">
            <a:alphaModFix/>
          </a:blip>
          <a:srcRect b="3353"/>
          <a:stretch/>
        </p:blipFill>
        <p:spPr>
          <a:xfrm>
            <a:off x="1499179" y="174450"/>
            <a:ext cx="1318946" cy="1806724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86"/>
          <p:cNvSpPr txBox="1"/>
          <p:nvPr/>
        </p:nvSpPr>
        <p:spPr>
          <a:xfrm>
            <a:off x="5100152" y="4313750"/>
            <a:ext cx="1319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Sara Butler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Data Mgmt Core Leader</a:t>
            </a:r>
            <a:endParaRPr sz="1500"/>
          </a:p>
        </p:txBody>
      </p:sp>
      <p:sp>
        <p:nvSpPr>
          <p:cNvPr id="715" name="Google Shape;715;p86"/>
          <p:cNvSpPr txBox="1"/>
          <p:nvPr/>
        </p:nvSpPr>
        <p:spPr>
          <a:xfrm>
            <a:off x="1562999" y="2035425"/>
            <a:ext cx="11742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Sharon Yeatts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Co-PI</a:t>
            </a:r>
            <a:endParaRPr/>
          </a:p>
        </p:txBody>
      </p:sp>
      <p:sp>
        <p:nvSpPr>
          <p:cNvPr id="716" name="Google Shape;716;p86"/>
          <p:cNvSpPr txBox="1"/>
          <p:nvPr/>
        </p:nvSpPr>
        <p:spPr>
          <a:xfrm>
            <a:off x="7743746" y="4313725"/>
            <a:ext cx="11742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Keith Pauls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IS Core Leader</a:t>
            </a:r>
            <a:endParaRPr sz="1500"/>
          </a:p>
        </p:txBody>
      </p:sp>
      <p:sp>
        <p:nvSpPr>
          <p:cNvPr id="717" name="Google Shape;717;p86"/>
          <p:cNvSpPr txBox="1"/>
          <p:nvPr/>
        </p:nvSpPr>
        <p:spPr>
          <a:xfrm>
            <a:off x="105152" y="2061275"/>
            <a:ext cx="1319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Valerie Durkalski-Mauldin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Co-PI</a:t>
            </a:r>
            <a:endParaRPr/>
          </a:p>
        </p:txBody>
      </p:sp>
      <p:pic>
        <p:nvPicPr>
          <p:cNvPr id="718" name="Google Shape;718;p86" descr="http://academicdepartments.musc.edu/sebin/d/y/Foster.jpg"/>
          <p:cNvPicPr preferRelativeResize="0"/>
          <p:nvPr/>
        </p:nvPicPr>
        <p:blipFill rotWithShape="1">
          <a:blip r:embed="rId7">
            <a:alphaModFix/>
          </a:blip>
          <a:srcRect b="15504"/>
          <a:stretch/>
        </p:blipFill>
        <p:spPr>
          <a:xfrm>
            <a:off x="6281574" y="2574350"/>
            <a:ext cx="1283931" cy="15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86" descr="Provide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10038" y="2586675"/>
            <a:ext cx="978344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86"/>
          <p:cNvSpPr txBox="1"/>
          <p:nvPr/>
        </p:nvSpPr>
        <p:spPr>
          <a:xfrm>
            <a:off x="1549999" y="4428525"/>
            <a:ext cx="10011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Chris Arnaud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IT</a:t>
            </a:r>
            <a:endParaRPr sz="1500"/>
          </a:p>
        </p:txBody>
      </p:sp>
      <p:sp>
        <p:nvSpPr>
          <p:cNvPr id="721" name="Google Shape;721;p86"/>
          <p:cNvSpPr txBox="1"/>
          <p:nvPr/>
        </p:nvSpPr>
        <p:spPr>
          <a:xfrm>
            <a:off x="2630200" y="4313725"/>
            <a:ext cx="10905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Wenle Zhao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Co-Investigator</a:t>
            </a:r>
            <a:endParaRPr sz="1500"/>
          </a:p>
        </p:txBody>
      </p:sp>
      <p:sp>
        <p:nvSpPr>
          <p:cNvPr id="722" name="Google Shape;722;p86"/>
          <p:cNvSpPr txBox="1"/>
          <p:nvPr/>
        </p:nvSpPr>
        <p:spPr>
          <a:xfrm>
            <a:off x="172350" y="4313750"/>
            <a:ext cx="1100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Catherine Dillon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Co-Investigator</a:t>
            </a:r>
            <a:endParaRPr sz="1500"/>
          </a:p>
        </p:txBody>
      </p:sp>
      <p:sp>
        <p:nvSpPr>
          <p:cNvPr id="723" name="Google Shape;723;p86"/>
          <p:cNvSpPr txBox="1"/>
          <p:nvPr/>
        </p:nvSpPr>
        <p:spPr>
          <a:xfrm>
            <a:off x="6584863" y="4174550"/>
            <a:ext cx="978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Lydia Foster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Biostatistics</a:t>
            </a:r>
            <a:endParaRPr sz="1500"/>
          </a:p>
        </p:txBody>
      </p:sp>
      <p:pic>
        <p:nvPicPr>
          <p:cNvPr id="724" name="Google Shape;724;p86" descr="C:\Users\rileycp\Downloads\MUSC_HEALTH_CWP_color_cmyk.tif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36367" y="772793"/>
            <a:ext cx="2715452" cy="148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8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69525" y="1136250"/>
            <a:ext cx="2411901" cy="63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86" descr="Catherine Dillon"/>
          <p:cNvPicPr preferRelativeResize="0"/>
          <p:nvPr/>
        </p:nvPicPr>
        <p:blipFill rotWithShape="1">
          <a:blip r:embed="rId4">
            <a:alphaModFix/>
          </a:blip>
          <a:srcRect l="9551" t="3761" b="20244"/>
          <a:stretch/>
        </p:blipFill>
        <p:spPr>
          <a:xfrm>
            <a:off x="66538" y="2574350"/>
            <a:ext cx="1309034" cy="15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86" descr="http://academicdepartments.musc.edu/sebin/d/i/Zhao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10487" y="2574352"/>
            <a:ext cx="1090581" cy="154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86" descr="http://academicdepartments.musc.edu/sebin/t/k/VanessaS.jpg"/>
          <p:cNvPicPr preferRelativeResize="0"/>
          <p:nvPr/>
        </p:nvPicPr>
        <p:blipFill rotWithShape="1">
          <a:blip r:embed="rId12">
            <a:alphaModFix/>
          </a:blip>
          <a:srcRect t="6090" b="9896"/>
          <a:stretch/>
        </p:blipFill>
        <p:spPr>
          <a:xfrm>
            <a:off x="3760630" y="2574350"/>
            <a:ext cx="1309034" cy="15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86"/>
          <p:cNvPicPr preferRelativeResize="0"/>
          <p:nvPr/>
        </p:nvPicPr>
        <p:blipFill rotWithShape="1">
          <a:blip r:embed="rId13">
            <a:alphaModFix/>
          </a:blip>
          <a:srcRect t="12010" b="-12010"/>
          <a:stretch/>
        </p:blipFill>
        <p:spPr>
          <a:xfrm>
            <a:off x="5129230" y="2588256"/>
            <a:ext cx="1100455" cy="1547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86" descr="Provider Imag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0359" y="2588256"/>
            <a:ext cx="1090581" cy="154756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86"/>
          <p:cNvSpPr txBox="1"/>
          <p:nvPr/>
        </p:nvSpPr>
        <p:spPr>
          <a:xfrm>
            <a:off x="3481275" y="4313725"/>
            <a:ext cx="15885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Vanessa Sullivan</a:t>
            </a:r>
            <a:endParaRPr sz="15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Administrator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87"/>
          <p:cNvSpPr txBox="1">
            <a:spLocks noGrp="1"/>
          </p:cNvSpPr>
          <p:nvPr>
            <p:ph type="title"/>
          </p:nvPr>
        </p:nvSpPr>
        <p:spPr>
          <a:xfrm>
            <a:off x="1151529" y="3654188"/>
            <a:ext cx="75102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rmAutofit fontScale="9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</a:pPr>
            <a:r>
              <a:rPr lang="en"/>
              <a:t>Additional Team Members</a:t>
            </a:r>
            <a:endParaRPr/>
          </a:p>
        </p:txBody>
      </p:sp>
      <p:sp>
        <p:nvSpPr>
          <p:cNvPr id="738" name="Google Shape;738;p87"/>
          <p:cNvSpPr txBox="1">
            <a:spLocks noGrp="1"/>
          </p:cNvSpPr>
          <p:nvPr>
            <p:ph type="ftr" idx="11"/>
          </p:nvPr>
        </p:nvSpPr>
        <p:spPr>
          <a:xfrm>
            <a:off x="1151529" y="4732020"/>
            <a:ext cx="3710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SIREN Network</a:t>
            </a:r>
            <a:endParaRPr/>
          </a:p>
        </p:txBody>
      </p:sp>
      <p:sp>
        <p:nvSpPr>
          <p:cNvPr id="739" name="Google Shape;739;p87"/>
          <p:cNvSpPr txBox="1">
            <a:spLocks noGrp="1"/>
          </p:cNvSpPr>
          <p:nvPr>
            <p:ph type="dt" idx="10"/>
          </p:nvPr>
        </p:nvSpPr>
        <p:spPr>
          <a:xfrm>
            <a:off x="6151626" y="4732020"/>
            <a:ext cx="1611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3/11/2022</a:t>
            </a:r>
            <a:endParaRPr/>
          </a:p>
        </p:txBody>
      </p:sp>
      <p:sp>
        <p:nvSpPr>
          <p:cNvPr id="740" name="Google Shape;740;p87"/>
          <p:cNvSpPr txBox="1">
            <a:spLocks noGrp="1"/>
          </p:cNvSpPr>
          <p:nvPr>
            <p:ph type="sldNum" idx="12"/>
          </p:nvPr>
        </p:nvSpPr>
        <p:spPr>
          <a:xfrm>
            <a:off x="7926902" y="4732020"/>
            <a:ext cx="73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Google Shape;741;p87" descr="http://academicdepartments.musc.edu/sebin/b/z/Mart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9249" y="386358"/>
            <a:ext cx="102870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87" descr="http://academicdepartments.musc.edu/sebin/v/k/Teklehaimano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6828" y="396212"/>
            <a:ext cx="1028700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87" descr="http://academicdepartments.musc.edu/sebin/d/y/Ellerb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8612" y="385162"/>
            <a:ext cx="1028700" cy="144017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87"/>
          <p:cNvSpPr txBox="1"/>
          <p:nvPr/>
        </p:nvSpPr>
        <p:spPr>
          <a:xfrm>
            <a:off x="1443297" y="67276"/>
            <a:ext cx="620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Renee Martin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HOBIT DCC PI</a:t>
            </a:r>
            <a:endParaRPr sz="1100"/>
          </a:p>
        </p:txBody>
      </p:sp>
      <p:sp>
        <p:nvSpPr>
          <p:cNvPr id="745" name="Google Shape;745;p87"/>
          <p:cNvSpPr txBox="1"/>
          <p:nvPr/>
        </p:nvSpPr>
        <p:spPr>
          <a:xfrm>
            <a:off x="2692112" y="79385"/>
            <a:ext cx="917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Caitlyn Ellerbe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HOBIT Co-Investigator</a:t>
            </a:r>
            <a:endParaRPr sz="1100"/>
          </a:p>
        </p:txBody>
      </p:sp>
      <p:sp>
        <p:nvSpPr>
          <p:cNvPr id="746" name="Google Shape;746;p87"/>
          <p:cNvSpPr txBox="1"/>
          <p:nvPr/>
        </p:nvSpPr>
        <p:spPr>
          <a:xfrm>
            <a:off x="4095140" y="59305"/>
            <a:ext cx="865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Abby Teklehaimanot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Biostatistics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HOBIT, BOOST</a:t>
            </a:r>
            <a:endParaRPr sz="1100"/>
          </a:p>
        </p:txBody>
      </p:sp>
      <p:sp>
        <p:nvSpPr>
          <p:cNvPr id="747" name="Google Shape;747;p87"/>
          <p:cNvSpPr txBox="1"/>
          <p:nvPr/>
        </p:nvSpPr>
        <p:spPr>
          <a:xfrm>
            <a:off x="3248324" y="1889507"/>
            <a:ext cx="10137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Peyton Kline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Data Manager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HOBIT, ICECAP, P-ICECAP</a:t>
            </a:r>
            <a:endParaRPr sz="1100"/>
          </a:p>
        </p:txBody>
      </p:sp>
      <p:sp>
        <p:nvSpPr>
          <p:cNvPr id="748" name="Google Shape;748;p87"/>
          <p:cNvSpPr txBox="1"/>
          <p:nvPr/>
        </p:nvSpPr>
        <p:spPr>
          <a:xfrm>
            <a:off x="1346222" y="1940633"/>
            <a:ext cx="733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Dennis Chapman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IT/IS</a:t>
            </a:r>
            <a:endParaRPr sz="1100"/>
          </a:p>
        </p:txBody>
      </p:sp>
      <p:sp>
        <p:nvSpPr>
          <p:cNvPr id="749" name="Google Shape;749;p87"/>
          <p:cNvSpPr txBox="1"/>
          <p:nvPr/>
        </p:nvSpPr>
        <p:spPr>
          <a:xfrm>
            <a:off x="4855003" y="1890707"/>
            <a:ext cx="637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Zeke Lowell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Data Manager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BOOST</a:t>
            </a:r>
            <a:endParaRPr sz="1100"/>
          </a:p>
        </p:txBody>
      </p:sp>
      <p:sp>
        <p:nvSpPr>
          <p:cNvPr id="750" name="Google Shape;750;p87"/>
          <p:cNvSpPr txBox="1"/>
          <p:nvPr/>
        </p:nvSpPr>
        <p:spPr>
          <a:xfrm>
            <a:off x="6741818" y="31731"/>
            <a:ext cx="90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Grey Clevenger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Biostatistics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ICECAP, P-ICECAP</a:t>
            </a:r>
            <a:endParaRPr sz="9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51" name="Google Shape;751;p8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6484" y="2215783"/>
            <a:ext cx="10287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8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4142" y="426847"/>
            <a:ext cx="1042418" cy="130302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87"/>
          <p:cNvSpPr txBox="1"/>
          <p:nvPr/>
        </p:nvSpPr>
        <p:spPr>
          <a:xfrm>
            <a:off x="7776575" y="2100413"/>
            <a:ext cx="1289700" cy="284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754" name="Google Shape;754;p87"/>
          <p:cNvSpPr txBox="1"/>
          <p:nvPr/>
        </p:nvSpPr>
        <p:spPr>
          <a:xfrm>
            <a:off x="7815701" y="2107345"/>
            <a:ext cx="12504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CCC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Hubs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NIH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External    Investigators</a:t>
            </a:r>
            <a:endParaRPr sz="1100"/>
          </a:p>
        </p:txBody>
      </p:sp>
      <p:sp>
        <p:nvSpPr>
          <p:cNvPr id="755" name="Google Shape;755;p87"/>
          <p:cNvSpPr txBox="1"/>
          <p:nvPr/>
        </p:nvSpPr>
        <p:spPr>
          <a:xfrm>
            <a:off x="5394233" y="48161"/>
            <a:ext cx="8367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Jonathan Beall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Biostatistics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BOOST</a:t>
            </a:r>
            <a:endParaRPr sz="1100"/>
          </a:p>
        </p:txBody>
      </p:sp>
      <p:pic>
        <p:nvPicPr>
          <p:cNvPr id="756" name="Google Shape;756;p8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53233" y="2207360"/>
            <a:ext cx="10287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87"/>
          <p:cNvSpPr txBox="1"/>
          <p:nvPr/>
        </p:nvSpPr>
        <p:spPr>
          <a:xfrm>
            <a:off x="6142212" y="1812244"/>
            <a:ext cx="7503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Liz O’Donohue</a:t>
            </a:r>
            <a:endParaRPr sz="7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Data Manager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ICECAP, P-ICECAP</a:t>
            </a:r>
            <a:endParaRPr sz="1100"/>
          </a:p>
        </p:txBody>
      </p:sp>
      <p:pic>
        <p:nvPicPr>
          <p:cNvPr id="758" name="Google Shape;758;p8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09068" y="401107"/>
            <a:ext cx="960119" cy="1440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87" descr="A picture containing person, pers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263413" y="2303191"/>
            <a:ext cx="1041117" cy="11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8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648253" y="2251950"/>
            <a:ext cx="1178388" cy="117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8"/>
          <p:cNvSpPr txBox="1">
            <a:spLocks noGrp="1"/>
          </p:cNvSpPr>
          <p:nvPr>
            <p:ph type="title"/>
          </p:nvPr>
        </p:nvSpPr>
        <p:spPr>
          <a:xfrm>
            <a:off x="1151529" y="3654188"/>
            <a:ext cx="7510200" cy="7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300" tIns="82300" rIns="82300" bIns="68575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eiryo"/>
              <a:buNone/>
            </a:pPr>
            <a:r>
              <a:rPr lang="en"/>
              <a:t>P-ICECAP Team Members</a:t>
            </a:r>
            <a:endParaRPr/>
          </a:p>
        </p:txBody>
      </p:sp>
      <p:sp>
        <p:nvSpPr>
          <p:cNvPr id="767" name="Google Shape;767;p88"/>
          <p:cNvSpPr txBox="1"/>
          <p:nvPr/>
        </p:nvSpPr>
        <p:spPr>
          <a:xfrm>
            <a:off x="2538926" y="1107194"/>
            <a:ext cx="6627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Peyton Kline</a:t>
            </a:r>
            <a:endParaRPr sz="1100"/>
          </a:p>
        </p:txBody>
      </p:sp>
      <p:sp>
        <p:nvSpPr>
          <p:cNvPr id="768" name="Google Shape;768;p88"/>
          <p:cNvSpPr txBox="1"/>
          <p:nvPr/>
        </p:nvSpPr>
        <p:spPr>
          <a:xfrm>
            <a:off x="5108078" y="328937"/>
            <a:ext cx="909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Grey Clevenger</a:t>
            </a:r>
            <a:endParaRPr sz="1100"/>
          </a:p>
        </p:txBody>
      </p:sp>
      <p:pic>
        <p:nvPicPr>
          <p:cNvPr id="769" name="Google Shape;769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8120" y="470345"/>
            <a:ext cx="1042418" cy="130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20" y="405944"/>
            <a:ext cx="1028700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88"/>
          <p:cNvSpPr txBox="1"/>
          <p:nvPr/>
        </p:nvSpPr>
        <p:spPr>
          <a:xfrm>
            <a:off x="1240148" y="255520"/>
            <a:ext cx="750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Liz O’Donohue</a:t>
            </a:r>
            <a:endParaRPr sz="700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772" name="Google Shape;772;p88" descr="A picture containing person, pers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7817" y="1251505"/>
            <a:ext cx="1041117" cy="112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67236" y="1042518"/>
            <a:ext cx="1143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88" descr="http://academicdepartments.musc.edu/sebin/r/l/Yeatts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1503" y="2044609"/>
            <a:ext cx="1056547" cy="1479167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88"/>
          <p:cNvSpPr txBox="1"/>
          <p:nvPr/>
        </p:nvSpPr>
        <p:spPr>
          <a:xfrm>
            <a:off x="5232737" y="1877570"/>
            <a:ext cx="732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Sharon Yeatts</a:t>
            </a:r>
            <a:endParaRPr sz="1100"/>
          </a:p>
        </p:txBody>
      </p:sp>
      <p:sp>
        <p:nvSpPr>
          <p:cNvPr id="776" name="Google Shape;776;p88"/>
          <p:cNvSpPr txBox="1"/>
          <p:nvPr/>
        </p:nvSpPr>
        <p:spPr>
          <a:xfrm>
            <a:off x="1336424" y="1852773"/>
            <a:ext cx="6123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Sara Butler</a:t>
            </a:r>
            <a:endParaRPr sz="1100"/>
          </a:p>
        </p:txBody>
      </p:sp>
      <p:pic>
        <p:nvPicPr>
          <p:cNvPr id="777" name="Google Shape;777;p8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8492" y="2008512"/>
            <a:ext cx="1030702" cy="148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88" descr="http://academicdepartments.musc.edu/sebin/n/p/KeithP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547621" y="2008512"/>
            <a:ext cx="1030703" cy="1431532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8"/>
          <p:cNvSpPr txBox="1"/>
          <p:nvPr/>
        </p:nvSpPr>
        <p:spPr>
          <a:xfrm>
            <a:off x="3701844" y="1867529"/>
            <a:ext cx="6051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Keith Pauls</a:t>
            </a:r>
            <a:endParaRPr sz="1100"/>
          </a:p>
        </p:txBody>
      </p:sp>
      <p:sp>
        <p:nvSpPr>
          <p:cNvPr id="780" name="Google Shape;780;p88"/>
          <p:cNvSpPr txBox="1"/>
          <p:nvPr/>
        </p:nvSpPr>
        <p:spPr>
          <a:xfrm>
            <a:off x="1812192" y="115108"/>
            <a:ext cx="2132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Operations</a:t>
            </a:r>
            <a:endParaRPr sz="1100"/>
          </a:p>
        </p:txBody>
      </p:sp>
      <p:pic>
        <p:nvPicPr>
          <p:cNvPr id="781" name="Google Shape;781;p8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12323" y="1976138"/>
            <a:ext cx="1143000" cy="1521619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88"/>
          <p:cNvSpPr txBox="1"/>
          <p:nvPr/>
        </p:nvSpPr>
        <p:spPr>
          <a:xfrm>
            <a:off x="6518102" y="865437"/>
            <a:ext cx="7818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John VanBuren</a:t>
            </a:r>
            <a:endParaRPr sz="1100"/>
          </a:p>
        </p:txBody>
      </p:sp>
      <p:sp>
        <p:nvSpPr>
          <p:cNvPr id="783" name="Google Shape;783;p88"/>
          <p:cNvSpPr txBox="1"/>
          <p:nvPr/>
        </p:nvSpPr>
        <p:spPr>
          <a:xfrm>
            <a:off x="8013408" y="1800167"/>
            <a:ext cx="8790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Richard Holubkov</a:t>
            </a:r>
            <a:endParaRPr sz="1100"/>
          </a:p>
        </p:txBody>
      </p:sp>
      <p:pic>
        <p:nvPicPr>
          <p:cNvPr id="784" name="Google Shape;784;p88" descr="Kent Pag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55335" y="214984"/>
            <a:ext cx="142875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88"/>
          <p:cNvSpPr txBox="1"/>
          <p:nvPr/>
        </p:nvSpPr>
        <p:spPr>
          <a:xfrm>
            <a:off x="8085858" y="57718"/>
            <a:ext cx="567600" cy="1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Kent Page</a:t>
            </a:r>
            <a:endParaRPr sz="1100"/>
          </a:p>
        </p:txBody>
      </p:sp>
      <p:sp>
        <p:nvSpPr>
          <p:cNvPr id="786" name="Google Shape;786;p88"/>
          <p:cNvSpPr txBox="1"/>
          <p:nvPr/>
        </p:nvSpPr>
        <p:spPr>
          <a:xfrm>
            <a:off x="5670271" y="152391"/>
            <a:ext cx="2132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Biostatistics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-ICECAP Template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301</Words>
  <Application>Microsoft Office PowerPoint</Application>
  <PresentationFormat>On-screen Show (16:9)</PresentationFormat>
  <Paragraphs>135</Paragraphs>
  <Slides>19</Slides>
  <Notes>19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Comfortaa</vt:lpstr>
      <vt:lpstr>Meiryo</vt:lpstr>
      <vt:lpstr>Source Sans Pro</vt:lpstr>
      <vt:lpstr>Raleway</vt:lpstr>
      <vt:lpstr>Arial</vt:lpstr>
      <vt:lpstr>Calibri</vt:lpstr>
      <vt:lpstr>P-ICECAP Template</vt:lpstr>
      <vt:lpstr>Simple Light</vt:lpstr>
      <vt:lpstr>SIREN Overview Drs. Robert Silbergleit &amp; Sharon Yeatts</vt:lpstr>
      <vt:lpstr>Network Overview P-ICECAP Investigators Meeting</vt:lpstr>
      <vt:lpstr>PowerPoint Presentation</vt:lpstr>
      <vt:lpstr>Design principles and organizational values</vt:lpstr>
      <vt:lpstr>Organizational Structure</vt:lpstr>
      <vt:lpstr>CCC Leadership</vt:lpstr>
      <vt:lpstr>DCC Infrastructure Team</vt:lpstr>
      <vt:lpstr>Additional Team Members</vt:lpstr>
      <vt:lpstr>P-ICECAP Team Members</vt:lpstr>
      <vt:lpstr>PowerPoint Presentation</vt:lpstr>
      <vt:lpstr>PowerPoint Presentation</vt:lpstr>
      <vt:lpstr>PowerPoint Presentation</vt:lpstr>
      <vt:lpstr>SIREN Clinical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SIREN Overview Drs. Robert Silbergleit &amp; Sharon Yeatts</dc:title>
  <cp:lastModifiedBy>Miller, Courtney</cp:lastModifiedBy>
  <cp:revision>2</cp:revision>
  <dcterms:modified xsi:type="dcterms:W3CDTF">2022-05-31T20:09:29Z</dcterms:modified>
</cp:coreProperties>
</file>