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563" r:id="rId3"/>
    <p:sldId id="564" r:id="rId4"/>
    <p:sldId id="565" r:id="rId5"/>
    <p:sldId id="566" r:id="rId6"/>
    <p:sldId id="567" r:id="rId7"/>
    <p:sldId id="568" r:id="rId8"/>
    <p:sldId id="569" r:id="rId9"/>
    <p:sldId id="570" r:id="rId10"/>
    <p:sldId id="571" r:id="rId11"/>
    <p:sldId id="572" r:id="rId12"/>
    <p:sldId id="573" r:id="rId13"/>
    <p:sldId id="574" r:id="rId14"/>
    <p:sldId id="575" r:id="rId15"/>
    <p:sldId id="576" r:id="rId16"/>
    <p:sldId id="577" r:id="rId17"/>
    <p:sldId id="578" r:id="rId18"/>
    <p:sldId id="579" r:id="rId19"/>
    <p:sldId id="580" r:id="rId20"/>
    <p:sldId id="5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60"/>
  </p:normalViewPr>
  <p:slideViewPr>
    <p:cSldViewPr snapToGrid="0">
      <p:cViewPr varScale="1">
        <p:scale>
          <a:sx n="58" d="100"/>
          <a:sy n="58" d="100"/>
        </p:scale>
        <p:origin x="5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DD9CB-C6EA-469E-89C1-5EED4C585C76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214C5-F4AE-483B-8C3B-E8C574437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77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9" name="Google Shape;2829;g122c02badc2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0" name="Google Shape;2830;g122c02badc2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3" name="Google Shape;2893;g126dec8de0d_1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4" name="Google Shape;2894;g126dec8de0d_1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0" name="Google Shape;2900;g126dec8de0d_1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1" name="Google Shape;2901;g126dec8de0d_1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6" name="Google Shape;2906;g126dec8de0d_1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7" name="Google Shape;2907;g126dec8de0d_1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126dec8de0d_1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3" name="Google Shape;2913;g126dec8de0d_1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" name="Google Shape;2918;g126dec8de0d_1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9" name="Google Shape;2919;g126dec8de0d_1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3" name="Google Shape;2923;g126dec8de0d_1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4" name="Google Shape;2924;g126dec8de0d_1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2" name="Google Shape;2932;g126dec8de0d_1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3" name="Google Shape;2933;g126dec8de0d_1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" name="Google Shape;2938;g126dec8de0d_1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9" name="Google Shape;2939;g126dec8de0d_1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4" name="Google Shape;2944;g126dec8de0d_1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5" name="Google Shape;2945;g126dec8de0d_1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0" name="Google Shape;2950;g126dec8de0d_1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1" name="Google Shape;2951;g126dec8de0d_1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g126dec8de0d_1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6" name="Google Shape;2836;g126dec8de0d_1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2" name="Google Shape;2842;g126dec8de0d_1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3" name="Google Shape;2843;g126dec8de0d_1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9" name="Google Shape;2849;g126dec8de0d_1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0" name="Google Shape;2850;g126dec8de0d_1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" name="Google Shape;2856;g126dec8de0d_1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57" name="Google Shape;2857;g126dec8de0d_1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Each shaded box represents the interquartile range (middle one-half of the data), the horizontal line within the box is the median, and symbols (à)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are means; upper and lower whiskers represent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the maximum and minimum values</a:t>
            </a:r>
            <a:endParaRPr/>
          </a:p>
        </p:txBody>
      </p:sp>
      <p:sp>
        <p:nvSpPr>
          <p:cNvPr id="2858" name="Google Shape;2858;g126dec8de0d_10_2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4" name="Google Shape;2864;g126dec8de0d_1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65" name="Google Shape;2865;g126dec8de0d_1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OH – 87 eligible for primary outcome, 75 examined</a:t>
            </a:r>
            <a:endParaRPr/>
          </a:p>
        </p:txBody>
      </p:sp>
      <p:sp>
        <p:nvSpPr>
          <p:cNvPr id="2866" name="Google Shape;2866;g126dec8de0d_10_2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126dec8de0d_1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3" name="Google Shape;2873;g126dec8de0d_1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9" name="Google Shape;2879;g126dec8de0d_1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0" name="Google Shape;2880;g126dec8de0d_1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6" name="Google Shape;2886;g126dec8de0d_1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7" name="Google Shape;2887;g126dec8de0d_1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76F17-2B43-4E66-B9FF-D720C1E0B3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B65FB5-E6C8-483E-85BF-35B277974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56BE3-4C17-4B89-9F38-758BC5691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C578-68BB-4322-9C5F-0421E9438B56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26F6E-BAE8-40CA-A3BF-8DE80D527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941CD-28D3-4E21-86EB-01655A49E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009-5E37-4DDB-AA10-7FE12DDE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8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B328-BE48-4B72-8D1A-C38EC919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E5721-8125-4E6C-BEFB-C52BE587F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69EF6-976E-4533-857C-66EA2D0AF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C578-68BB-4322-9C5F-0421E9438B56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CAEB4-9775-461D-9710-5D12F5CD7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5E56D-4F92-421D-84A1-837BFC0F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009-5E37-4DDB-AA10-7FE12DDE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9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176E6A-3FE7-46FA-B77C-0369BED87F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1026B2-2FA9-414A-9238-D39355D39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B07D1-C8D2-4176-BC20-F0FF2E0D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C578-68BB-4322-9C5F-0421E9438B56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6405B-B8CE-46AC-8841-41C00253D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67A12-6B01-4D3B-AA7B-E89BE3671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009-5E37-4DDB-AA10-7FE12DDE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01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3642400"/>
            <a:ext cx="12192000" cy="3215600"/>
          </a:xfrm>
          <a:prstGeom prst="rect">
            <a:avLst/>
          </a:prstGeom>
          <a:solidFill>
            <a:srgbClr val="4B72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647833" y="2286000"/>
            <a:ext cx="109116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Comfortaa"/>
              <a:buNone/>
              <a:defRPr sz="4800"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32835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81815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no graphics">
  <p:cSld name="Blank - no graphic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4" name="Google Shape;64;p13"/>
          <p:cNvSpPr/>
          <p:nvPr/>
        </p:nvSpPr>
        <p:spPr>
          <a:xfrm>
            <a:off x="10633" y="4883167"/>
            <a:ext cx="11693600" cy="197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13"/>
          <p:cNvSpPr/>
          <p:nvPr/>
        </p:nvSpPr>
        <p:spPr>
          <a:xfrm>
            <a:off x="10534767" y="4955200"/>
            <a:ext cx="1657200" cy="150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9969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CA9FA-6FFD-498A-AB38-852B6291D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E6F69-6C0A-41D4-85DE-735F687BA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16424-C19B-468C-83EF-C55930107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C578-68BB-4322-9C5F-0421E9438B56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3EC90-829D-41E4-953E-BE683098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DCBBC-2E1A-4E77-AC11-9FEF899B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009-5E37-4DDB-AA10-7FE12DDE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9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213C0-AD6E-4C7E-8136-AF05E7859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1ACDA-CD33-4BC4-884A-89D134AE7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1E6B7-1860-4F72-A5BD-D4F674DE3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C578-68BB-4322-9C5F-0421E9438B56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55F0F-A015-4E5E-9677-280543F7F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F1DCE-1C7B-4D5C-80A9-F0CC22E7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009-5E37-4DDB-AA10-7FE12DDE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83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26AB2-673A-4E50-9412-3746A7982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67909-846C-47F6-815F-9DD0B5A33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42B37-8A8C-41DF-95A9-25D54820A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35386-1200-476C-9F1B-A0CB4E0ED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C578-68BB-4322-9C5F-0421E9438B56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E22E3-AD1A-4C8C-A4AE-55F7147A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1183D-E908-46A1-AEA7-382225D2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009-5E37-4DDB-AA10-7FE12DDE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06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932B5-794B-42DB-9022-7D484E9D1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51044-CD82-48B9-9EE4-6C72E6E67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FD6F4-898E-424A-BB18-BC15C0C74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F069EB-76DA-451A-8846-A8524D9A9A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9A6B55-A4E6-4976-909B-FC23590DE7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9E5738-76C7-4766-A95C-45FEF4CEB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C578-68BB-4322-9C5F-0421E9438B56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4C1453-758A-46EB-BDEC-74464DBF3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F5A32E-ED9C-439A-BDBB-78FC0D80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009-5E37-4DDB-AA10-7FE12DDE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73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BAA5C-C87B-40B9-B120-CC50593DF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3EFBC3-B92C-4C87-A85E-DB22B8CEA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C578-68BB-4322-9C5F-0421E9438B56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15CB7-4F41-4118-A56C-2266532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6E2593-091F-416D-A649-8C25073DD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009-5E37-4DDB-AA10-7FE12DDE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4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7F1F99-0CA0-4FBC-9325-BD20EBECF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C578-68BB-4322-9C5F-0421E9438B56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726A0-2537-4A89-9124-C90176DE2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A3F09-C2D0-4A0D-8A2F-371BC4836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009-5E37-4DDB-AA10-7FE12DDE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7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576E5-C83A-4085-842A-0CED5D6CC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2369E-5A85-49C7-B00F-676E09041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23753A-4338-46AD-B208-10AAFA345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AB8BB-3890-4437-AC47-BE5A6A5A1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C578-68BB-4322-9C5F-0421E9438B56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E074C-7A7D-4A35-BB04-5436BDB80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EBBB6-136D-4C3A-9487-5A821EE9C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009-5E37-4DDB-AA10-7FE12DDE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3F926-F10A-4335-9789-682F923F4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5DCE1B-2B73-420C-9D7E-4357FCC4A4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FA89D-E27F-4097-A3D1-B3570F9FA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E3DB6-F6F1-457B-9645-67467FDF2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C578-68BB-4322-9C5F-0421E9438B56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F07C8D-3CC3-4B1C-90B7-C3D5C84A0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42368-5DC9-4FF6-8152-553B39A6D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009-5E37-4DDB-AA10-7FE12DDE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82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3BD657-11C9-4A04-92B5-B95901AB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95C3C-1FC7-4998-AD39-BE4BC5768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35119-214B-46FD-8896-52AA29A114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0C578-68BB-4322-9C5F-0421E9438B56}" type="datetimeFigureOut">
              <a:rPr lang="en-US" smtClean="0"/>
              <a:t>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D4588-D483-4A90-82EE-0A3B74A11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FD7C9-D7C5-4D13-BFC8-C560B0F85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9F009-5E37-4DDB-AA10-7FE12DDE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5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0406C-D565-442D-86CF-80CAB86C04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12B75-04CE-4A2C-B409-DD69557828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21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9" name="Google Shape;2889;p34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n"/>
              <a:t>Important Task</a:t>
            </a:r>
            <a:endParaRPr/>
          </a:p>
        </p:txBody>
      </p:sp>
      <p:sp>
        <p:nvSpPr>
          <p:cNvPr id="2890" name="Google Shape;2890;p34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228594" indent="-203195">
              <a:buSzPts val="2400"/>
              <a:buChar char="•"/>
            </a:pPr>
            <a:r>
              <a:rPr lang="en" sz="3200"/>
              <a:t>Please identify at least one neurologist at your site by August 1 and send the name to Frank Moler (fmoler@med.umich.edu)</a:t>
            </a:r>
            <a:endParaRPr sz="3200"/>
          </a:p>
          <a:p>
            <a:pPr marL="228594" indent="-203195">
              <a:spcBef>
                <a:spcPts val="933"/>
              </a:spcBef>
              <a:buSzPts val="2400"/>
              <a:buChar char="•"/>
            </a:pPr>
            <a:r>
              <a:rPr lang="en" sz="3200"/>
              <a:t>If you prefer, it would be fine to identify two neurologists at your site</a:t>
            </a:r>
            <a:endParaRPr sz="3200"/>
          </a:p>
          <a:p>
            <a:pPr marL="228594" indent="-203195">
              <a:spcBef>
                <a:spcPts val="933"/>
              </a:spcBef>
              <a:buSzPts val="2400"/>
              <a:buChar char="•"/>
            </a:pPr>
            <a:r>
              <a:rPr lang="en" sz="3200"/>
              <a:t>We will have Zoom meetings in early fall to provide P-ICECAP overview and review the details of the neurological outcome evaluation plan</a:t>
            </a:r>
            <a:endParaRPr sz="3200"/>
          </a:p>
        </p:txBody>
      </p:sp>
      <p:sp>
        <p:nvSpPr>
          <p:cNvPr id="2891" name="Google Shape;2891;p34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6" name="Google Shape;2896;p34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n"/>
              <a:t>Neurological Outcome Forms</a:t>
            </a:r>
            <a:endParaRPr/>
          </a:p>
        </p:txBody>
      </p:sp>
      <p:sp>
        <p:nvSpPr>
          <p:cNvPr id="2897" name="Google Shape;2897;p34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228594" indent="-203195">
              <a:buSzPts val="2400"/>
              <a:buChar char="•"/>
            </a:pPr>
            <a:r>
              <a:rPr lang="en" sz="3200"/>
              <a:t>All will be reviewed by FSS or RI</a:t>
            </a:r>
            <a:endParaRPr sz="3200"/>
          </a:p>
          <a:p>
            <a:pPr marL="228594" indent="-203195">
              <a:spcBef>
                <a:spcPts val="933"/>
              </a:spcBef>
              <a:buSzPts val="2400"/>
              <a:buChar char="•"/>
            </a:pPr>
            <a:r>
              <a:rPr lang="en" sz="3200"/>
              <a:t>Any scoring questions will be addressed with the site neurologist</a:t>
            </a:r>
            <a:endParaRPr sz="3200"/>
          </a:p>
          <a:p>
            <a:pPr marL="228594" indent="-203195">
              <a:spcBef>
                <a:spcPts val="933"/>
              </a:spcBef>
              <a:buSzPts val="2400"/>
              <a:buChar char="•"/>
            </a:pPr>
            <a:r>
              <a:rPr lang="en" sz="3200"/>
              <a:t>Research coordinators at each site enter assessment score data in Web DCU</a:t>
            </a:r>
            <a:endParaRPr sz="3200"/>
          </a:p>
          <a:p>
            <a:pPr marL="228594" indent="-203195">
              <a:spcBef>
                <a:spcPts val="933"/>
              </a:spcBef>
              <a:buSzPts val="2400"/>
              <a:buChar char="•"/>
            </a:pPr>
            <a:r>
              <a:rPr lang="en" sz="3200"/>
              <a:t>No information about cooling duration is included in these forms</a:t>
            </a:r>
            <a:endParaRPr sz="3200"/>
          </a:p>
        </p:txBody>
      </p:sp>
      <p:sp>
        <p:nvSpPr>
          <p:cNvPr id="2898" name="Google Shape;2898;p345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3" name="Google Shape;2903;p3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3551" y="668534"/>
            <a:ext cx="9724903" cy="5520967"/>
          </a:xfrm>
          <a:prstGeom prst="rect">
            <a:avLst/>
          </a:prstGeom>
          <a:noFill/>
          <a:ln>
            <a:noFill/>
          </a:ln>
        </p:spPr>
      </p:pic>
      <p:sp>
        <p:nvSpPr>
          <p:cNvPr id="2904" name="Google Shape;2904;p346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9" name="Google Shape;2909;p3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8418" y="489634"/>
            <a:ext cx="7735167" cy="5878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0" name="Google Shape;2910;p3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9802" y="-3"/>
            <a:ext cx="3852397" cy="489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5" name="Google Shape;2915;p348"/>
          <p:cNvSpPr txBox="1">
            <a:spLocks noGrp="1"/>
          </p:cNvSpPr>
          <p:nvPr>
            <p:ph type="title"/>
          </p:nvPr>
        </p:nvSpPr>
        <p:spPr>
          <a:xfrm>
            <a:off x="415600" y="3013400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b" anchorCtr="0">
            <a:noAutofit/>
          </a:bodyPr>
          <a:lstStyle/>
          <a:p>
            <a:pPr>
              <a:buClr>
                <a:schemeClr val="dk1"/>
              </a:buClr>
              <a:buSzPts val="4500"/>
            </a:pPr>
            <a:r>
              <a:rPr lang="en" sz="6000"/>
              <a:t>Questions</a:t>
            </a:r>
            <a:endParaRPr/>
          </a:p>
        </p:txBody>
      </p:sp>
      <p:sp>
        <p:nvSpPr>
          <p:cNvPr id="2916" name="Google Shape;2916;p34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solidFill>
                  <a:schemeClr val="lt2"/>
                </a:solidFill>
              </a:rPr>
              <a:pPr/>
              <a:t>14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1" name="Google Shape;2921;p349"/>
          <p:cNvSpPr txBox="1">
            <a:spLocks noGrp="1"/>
          </p:cNvSpPr>
          <p:nvPr>
            <p:ph type="title"/>
          </p:nvPr>
        </p:nvSpPr>
        <p:spPr>
          <a:xfrm>
            <a:off x="511800" y="2884933"/>
            <a:ext cx="11075200" cy="108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en" sz="4800">
                <a:latin typeface="Comfortaa"/>
                <a:ea typeface="Comfortaa"/>
                <a:cs typeface="Comfortaa"/>
                <a:sym typeface="Comfortaa"/>
              </a:rPr>
              <a:t>Extra Slides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6" name="Google Shape;2926;p350"/>
          <p:cNvSpPr txBox="1"/>
          <p:nvPr/>
        </p:nvSpPr>
        <p:spPr>
          <a:xfrm>
            <a:off x="-5365749" y="7432543"/>
            <a:ext cx="12192000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sp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7" name="Google Shape;2927;p350"/>
          <p:cNvSpPr txBox="1"/>
          <p:nvPr/>
        </p:nvSpPr>
        <p:spPr>
          <a:xfrm>
            <a:off x="-5596467" y="2217606"/>
            <a:ext cx="12192000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sp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8" name="Google Shape;2928;p350" descr="logo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596467" y="2463800"/>
            <a:ext cx="857251" cy="8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9" name="Google Shape;2929;p3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3652" y="203200"/>
            <a:ext cx="8464697" cy="6451603"/>
          </a:xfrm>
          <a:prstGeom prst="rect">
            <a:avLst/>
          </a:prstGeom>
          <a:noFill/>
          <a:ln>
            <a:noFill/>
          </a:ln>
        </p:spPr>
      </p:pic>
      <p:sp>
        <p:nvSpPr>
          <p:cNvPr id="2930" name="Google Shape;2930;p350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5" name="Google Shape;2935;p351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  <p:pic>
        <p:nvPicPr>
          <p:cNvPr id="2936" name="Google Shape;2936;p3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5917" y="203201"/>
            <a:ext cx="8060179" cy="645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1" name="Google Shape;2941;p35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  <p:pic>
        <p:nvPicPr>
          <p:cNvPr id="2942" name="Google Shape;2942;p3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2967" y="203200"/>
            <a:ext cx="8006061" cy="645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7" name="Google Shape;2947;p353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19</a:t>
            </a:fld>
            <a:endParaRPr/>
          </a:p>
        </p:txBody>
      </p:sp>
      <p:pic>
        <p:nvPicPr>
          <p:cNvPr id="2948" name="Google Shape;2948;p3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868" y="247618"/>
            <a:ext cx="10924265" cy="6362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2" name="Google Shape;2832;p336"/>
          <p:cNvSpPr txBox="1">
            <a:spLocks noGrp="1"/>
          </p:cNvSpPr>
          <p:nvPr>
            <p:ph type="title"/>
          </p:nvPr>
        </p:nvSpPr>
        <p:spPr>
          <a:xfrm>
            <a:off x="647833" y="2286000"/>
            <a:ext cx="10911600" cy="104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 fontScale="90000"/>
          </a:bodyPr>
          <a:lstStyle/>
          <a:p>
            <a:r>
              <a:rPr lang="en"/>
              <a:t>Neurological Outcomes</a:t>
            </a:r>
            <a:endParaRPr/>
          </a:p>
          <a:p>
            <a:r>
              <a:rPr lang="en" sz="2333"/>
              <a:t>Dr. Faye Silverstein</a:t>
            </a:r>
            <a:endParaRPr sz="2333"/>
          </a:p>
        </p:txBody>
      </p:sp>
      <p:sp>
        <p:nvSpPr>
          <p:cNvPr id="2833" name="Google Shape;2833;p336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3" name="Google Shape;2953;p35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20</a:t>
            </a:fld>
            <a:endParaRPr/>
          </a:p>
        </p:txBody>
      </p:sp>
      <p:pic>
        <p:nvPicPr>
          <p:cNvPr id="2954" name="Google Shape;2954;p3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0518" y="203201"/>
            <a:ext cx="7650973" cy="645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8" name="Google Shape;2838;p33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buClr>
                <a:schemeClr val="dk1"/>
              </a:buClr>
              <a:buSzPts val="4000"/>
            </a:pPr>
            <a:r>
              <a:rPr lang="en"/>
              <a:t>Background</a:t>
            </a:r>
            <a:endParaRPr/>
          </a:p>
        </p:txBody>
      </p:sp>
      <p:sp>
        <p:nvSpPr>
          <p:cNvPr id="2839" name="Google Shape;2839;p33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228594" indent="-237061">
              <a:buClr>
                <a:schemeClr val="lt2"/>
              </a:buClr>
              <a:buSzPts val="2800"/>
              <a:buChar char="•"/>
            </a:pPr>
            <a:r>
              <a:rPr lang="en" sz="3733">
                <a:solidFill>
                  <a:schemeClr val="lt2"/>
                </a:solidFill>
              </a:rPr>
              <a:t>In the THAPCA trials we implemented a scoring method to evaluate long-term neurological outcomes after pediatric cardiac arrest resuscitation</a:t>
            </a:r>
            <a:endParaRPr>
              <a:solidFill>
                <a:schemeClr val="lt2"/>
              </a:solidFill>
            </a:endParaRPr>
          </a:p>
          <a:p>
            <a:pPr marL="228594" indent="-237061">
              <a:spcBef>
                <a:spcPts val="933"/>
              </a:spcBef>
              <a:buClr>
                <a:schemeClr val="lt2"/>
              </a:buClr>
              <a:buSzPts val="2800"/>
              <a:buChar char="•"/>
            </a:pPr>
            <a:r>
              <a:rPr lang="en" sz="3733">
                <a:solidFill>
                  <a:schemeClr val="lt2"/>
                </a:solidFill>
              </a:rPr>
              <a:t>Neurological exams were performed by neurologists at each participating site and scored by each examiner</a:t>
            </a:r>
            <a:endParaRPr>
              <a:solidFill>
                <a:schemeClr val="lt2"/>
              </a:solidFill>
            </a:endParaRPr>
          </a:p>
          <a:p>
            <a:pPr marL="228594" indent="-237061">
              <a:spcBef>
                <a:spcPts val="933"/>
              </a:spcBef>
              <a:buClr>
                <a:schemeClr val="lt2"/>
              </a:buClr>
              <a:buSzPts val="2800"/>
              <a:buChar char="•"/>
            </a:pPr>
            <a:r>
              <a:rPr lang="en" sz="3733">
                <a:solidFill>
                  <a:schemeClr val="lt2"/>
                </a:solidFill>
              </a:rPr>
              <a:t>Two neurologists reviewed all scoring forms and addressed any scoring problems that arose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840" name="Google Shape;2840;p337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5" name="Google Shape;2845;p33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buClr>
                <a:schemeClr val="dk1"/>
              </a:buClr>
              <a:buSzPts val="4000"/>
            </a:pPr>
            <a:r>
              <a:rPr lang="en" i="0" u="none"/>
              <a:t>Global Assessment Score</a:t>
            </a:r>
            <a:endParaRPr sz="2667"/>
          </a:p>
        </p:txBody>
      </p:sp>
      <p:sp>
        <p:nvSpPr>
          <p:cNvPr id="2846" name="Google Shape;2846;p33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228594" indent="-270927">
              <a:lnSpc>
                <a:spcPct val="80000"/>
              </a:lnSpc>
              <a:spcBef>
                <a:spcPts val="933"/>
              </a:spcBef>
              <a:buSzPts val="3200"/>
              <a:buChar char="•"/>
            </a:pPr>
            <a:r>
              <a:rPr lang="en" sz="4267"/>
              <a:t>Measure of assessment of function in major neurobehavioral domains</a:t>
            </a:r>
            <a:endParaRPr/>
          </a:p>
          <a:p>
            <a:pPr marL="685783" lvl="1" indent="-270927">
              <a:lnSpc>
                <a:spcPct val="80000"/>
              </a:lnSpc>
              <a:spcBef>
                <a:spcPts val="400"/>
              </a:spcBef>
              <a:buSzPts val="3200"/>
              <a:buChar char="•"/>
            </a:pPr>
            <a:r>
              <a:rPr lang="en" sz="4267"/>
              <a:t> sensorimotor  function, language, cognition, behavior </a:t>
            </a:r>
            <a:endParaRPr/>
          </a:p>
          <a:p>
            <a:pPr marL="228594" indent="-270927">
              <a:lnSpc>
                <a:spcPct val="80000"/>
              </a:lnSpc>
              <a:spcBef>
                <a:spcPts val="933"/>
              </a:spcBef>
              <a:buSzPts val="3200"/>
              <a:buChar char="•"/>
            </a:pPr>
            <a:r>
              <a:rPr lang="en" sz="4267"/>
              <a:t>Scores reflect clinical judgment of the examiner</a:t>
            </a:r>
            <a:endParaRPr/>
          </a:p>
          <a:p>
            <a:pPr marL="228594" indent="-270927">
              <a:lnSpc>
                <a:spcPct val="80000"/>
              </a:lnSpc>
              <a:spcBef>
                <a:spcPts val="933"/>
              </a:spcBef>
              <a:buSzPts val="3200"/>
              <a:buChar char="•"/>
            </a:pPr>
            <a:r>
              <a:rPr lang="en" sz="4267"/>
              <a:t>Scores in each domain: 0 - 3</a:t>
            </a:r>
            <a:endParaRPr/>
          </a:p>
        </p:txBody>
      </p:sp>
      <p:sp>
        <p:nvSpPr>
          <p:cNvPr id="2847" name="Google Shape;2847;p33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2" name="Google Shape;2852;p33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buClr>
                <a:schemeClr val="dk1"/>
              </a:buClr>
              <a:buSzPts val="3300"/>
            </a:pPr>
            <a:r>
              <a:rPr lang="en"/>
              <a:t>Scoring and Interpretation </a:t>
            </a:r>
            <a:endParaRPr/>
          </a:p>
        </p:txBody>
      </p:sp>
      <p:sp>
        <p:nvSpPr>
          <p:cNvPr id="2853" name="Google Shape;2853;p33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 lnSpcReduction="10000"/>
          </a:bodyPr>
          <a:lstStyle/>
          <a:p>
            <a:pPr marL="228594" indent="-228594">
              <a:lnSpc>
                <a:spcPct val="100000"/>
              </a:lnSpc>
              <a:buSzPts val="2200"/>
              <a:buChar char="•"/>
            </a:pPr>
            <a:r>
              <a:rPr lang="en" sz="2933"/>
              <a:t>Pediatric neurologists perform conventional, detailed age- and function-appropriate neurological exams</a:t>
            </a:r>
            <a:endParaRPr/>
          </a:p>
          <a:p>
            <a:pPr marL="228594" indent="-228594">
              <a:lnSpc>
                <a:spcPct val="100000"/>
              </a:lnSpc>
              <a:spcBef>
                <a:spcPts val="933"/>
              </a:spcBef>
              <a:buSzPts val="2200"/>
              <a:buChar char="•"/>
            </a:pPr>
            <a:r>
              <a:rPr lang="en" sz="2933"/>
              <a:t>Based on the exam, in some cases supplemented by history from the parent(s), the examiner assigns scores from 0 - 3 in 7 categories</a:t>
            </a:r>
            <a:endParaRPr/>
          </a:p>
          <a:p>
            <a:pPr marL="609585" lvl="1" indent="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2200"/>
              <a:buNone/>
            </a:pPr>
            <a:r>
              <a:rPr lang="en" sz="2933"/>
              <a:t>0 = normal     3 = severely abnormal</a:t>
            </a:r>
            <a:endParaRPr/>
          </a:p>
          <a:p>
            <a:pPr marL="228594" indent="-228594">
              <a:lnSpc>
                <a:spcPct val="100000"/>
              </a:lnSpc>
              <a:spcBef>
                <a:spcPts val="933"/>
              </a:spcBef>
              <a:buSzPts val="2200"/>
              <a:buChar char="•"/>
            </a:pPr>
            <a:r>
              <a:rPr lang="en" sz="2933"/>
              <a:t>Total score 0 = normal</a:t>
            </a:r>
            <a:endParaRPr/>
          </a:p>
          <a:p>
            <a:pPr marL="228594" indent="-228594">
              <a:lnSpc>
                <a:spcPct val="100000"/>
              </a:lnSpc>
              <a:spcBef>
                <a:spcPts val="933"/>
              </a:spcBef>
              <a:buSzPts val="2200"/>
              <a:buChar char="•"/>
            </a:pPr>
            <a:r>
              <a:rPr lang="en" sz="2933"/>
              <a:t>Total score 21 = most severe abnormalities in all categories</a:t>
            </a:r>
            <a:endParaRPr/>
          </a:p>
          <a:p>
            <a:pPr marL="228594" indent="-228594">
              <a:lnSpc>
                <a:spcPct val="100000"/>
              </a:lnSpc>
              <a:spcBef>
                <a:spcPts val="933"/>
              </a:spcBef>
              <a:buSzPts val="2200"/>
              <a:buChar char="•"/>
            </a:pPr>
            <a:r>
              <a:rPr lang="en" sz="2933"/>
              <a:t>Based on our initial data review, we defined five categories for comparison with VABS-2 scores</a:t>
            </a:r>
            <a:endParaRPr/>
          </a:p>
          <a:p>
            <a:pPr marL="228594" indent="-42332">
              <a:spcBef>
                <a:spcPts val="1000"/>
              </a:spcBef>
              <a:buClr>
                <a:schemeClr val="dk1"/>
              </a:buClr>
              <a:buSzPts val="2200"/>
              <a:buNone/>
            </a:pPr>
            <a:endParaRPr sz="2933"/>
          </a:p>
        </p:txBody>
      </p:sp>
      <p:sp>
        <p:nvSpPr>
          <p:cNvPr id="2854" name="Google Shape;2854;p33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solidFill>
                  <a:schemeClr val="lt2"/>
                </a:solidFill>
              </a:rPr>
              <a:pPr/>
              <a:t>5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0" name="Google Shape;2860;p34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n"/>
              <a:t>Correlation With </a:t>
            </a:r>
            <a:r>
              <a:rPr lang="en" i="0" u="none"/>
              <a:t>VABS-2</a:t>
            </a:r>
            <a:endParaRPr/>
          </a:p>
        </p:txBody>
      </p:sp>
      <p:sp>
        <p:nvSpPr>
          <p:cNvPr id="2861" name="Google Shape;2861;p340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pic>
        <p:nvPicPr>
          <p:cNvPr id="2862" name="Google Shape;2862;p3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2917" y="1424568"/>
            <a:ext cx="7646160" cy="502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p34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buClr>
                <a:schemeClr val="dk1"/>
              </a:buClr>
              <a:buSzPts val="4000"/>
            </a:pPr>
            <a:r>
              <a:rPr lang="en" sz="4000"/>
              <a:t>Normal Outcomes</a:t>
            </a:r>
            <a:endParaRPr sz="4000"/>
          </a:p>
        </p:txBody>
      </p:sp>
      <p:sp>
        <p:nvSpPr>
          <p:cNvPr id="2869" name="Google Shape;2869;p34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228594" indent="-237061">
              <a:buSzPts val="2800"/>
              <a:buChar char="•"/>
            </a:pPr>
            <a:r>
              <a:rPr lang="en" sz="3733"/>
              <a:t>16/75 OH-CA survivors had normal neurological exams one year later, including 4 who required over 20 minutes of CPR</a:t>
            </a:r>
            <a:endParaRPr/>
          </a:p>
          <a:p>
            <a:pPr marL="228594" indent="0">
              <a:spcBef>
                <a:spcPts val="933"/>
              </a:spcBef>
              <a:buClr>
                <a:schemeClr val="dk1"/>
              </a:buClr>
              <a:buSzPts val="2800"/>
              <a:buNone/>
            </a:pPr>
            <a:endParaRPr sz="3733"/>
          </a:p>
          <a:p>
            <a:pPr marL="228594" indent="-237061">
              <a:spcBef>
                <a:spcPts val="933"/>
              </a:spcBef>
              <a:buSzPts val="2800"/>
              <a:buChar char="•"/>
            </a:pPr>
            <a:r>
              <a:rPr lang="en" sz="3733"/>
              <a:t>34/104 IH-CA survivors had normal neurological exams one year later, including 13 who required over 20 minutes of CPR</a:t>
            </a:r>
            <a:endParaRPr/>
          </a:p>
        </p:txBody>
      </p:sp>
      <p:sp>
        <p:nvSpPr>
          <p:cNvPr id="2870" name="Google Shape;2870;p341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5" name="Google Shape;2875;p3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n" i="0" u="none"/>
              <a:t>P-ICECAP vs. THAPCA</a:t>
            </a:r>
            <a:endParaRPr/>
          </a:p>
        </p:txBody>
      </p:sp>
      <p:sp>
        <p:nvSpPr>
          <p:cNvPr id="2876" name="Google Shape;2876;p34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rmAutofit/>
          </a:bodyPr>
          <a:lstStyle/>
          <a:p>
            <a:pPr marL="228594" indent="-270927">
              <a:buSzPts val="3200"/>
              <a:buChar char="•"/>
            </a:pPr>
            <a:r>
              <a:rPr lang="en" sz="4267"/>
              <a:t>We anticipate that we’ll have better overall outcomes and more normal outcomes in P-ICECAP than in THAPCA-OH </a:t>
            </a:r>
            <a:endParaRPr/>
          </a:p>
          <a:p>
            <a:pPr marL="685783" lvl="1" indent="-270927">
              <a:spcBef>
                <a:spcPts val="400"/>
              </a:spcBef>
              <a:buSzPts val="3200"/>
              <a:buChar char="•"/>
            </a:pPr>
            <a:r>
              <a:rPr lang="en" sz="4267"/>
              <a:t>Broader inclusion criteria</a:t>
            </a:r>
            <a:endParaRPr/>
          </a:p>
          <a:p>
            <a:pPr marL="1142971" lvl="2" indent="-270927">
              <a:spcBef>
                <a:spcPts val="400"/>
              </a:spcBef>
              <a:buSzPts val="3200"/>
              <a:buChar char="•"/>
            </a:pPr>
            <a:r>
              <a:rPr lang="en" sz="4267"/>
              <a:t>Inclusion of cases with motor GCS = 5</a:t>
            </a:r>
            <a:endParaRPr/>
          </a:p>
          <a:p>
            <a:pPr marL="685783" lvl="1" indent="-270927">
              <a:spcBef>
                <a:spcPts val="400"/>
              </a:spcBef>
              <a:buSzPts val="3200"/>
              <a:buChar char="•"/>
            </a:pPr>
            <a:r>
              <a:rPr lang="en" sz="4267"/>
              <a:t>Hopefully, we’ll identify more effective treatment for some subjects</a:t>
            </a:r>
            <a:endParaRPr/>
          </a:p>
          <a:p>
            <a:pPr marL="685783" lvl="1" indent="-228594">
              <a:spcBef>
                <a:spcPts val="400"/>
              </a:spcBef>
              <a:buClr>
                <a:schemeClr val="dk1"/>
              </a:buClr>
              <a:buSzPts val="1800"/>
              <a:buNone/>
            </a:pPr>
            <a:endParaRPr/>
          </a:p>
          <a:p>
            <a:pPr marL="228594" indent="-76198">
              <a:spcBef>
                <a:spcPts val="1000"/>
              </a:spcBef>
              <a:buClr>
                <a:schemeClr val="dk1"/>
              </a:buClr>
              <a:buNone/>
            </a:pPr>
            <a:endParaRPr sz="2400"/>
          </a:p>
        </p:txBody>
      </p:sp>
      <p:sp>
        <p:nvSpPr>
          <p:cNvPr id="2877" name="Google Shape;2877;p34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2" name="Google Shape;2882;p3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n"/>
              <a:t>Outcome Assessments</a:t>
            </a:r>
            <a:endParaRPr/>
          </a:p>
        </p:txBody>
      </p:sp>
      <p:sp>
        <p:nvSpPr>
          <p:cNvPr id="2883" name="Google Shape;2883;p3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t" anchorCtr="0">
            <a:noAutofit/>
          </a:bodyPr>
          <a:lstStyle/>
          <a:p>
            <a:pPr marL="228594" indent="-220128">
              <a:buSzPts val="2600"/>
              <a:buChar char="•"/>
            </a:pPr>
            <a:r>
              <a:rPr lang="en" sz="3467"/>
              <a:t>WE NEED TO IDENTIFY AT LEAST ONE NEUROLOGIST AT EACH SITE WHO WILL DO THE EXAMS</a:t>
            </a:r>
            <a:endParaRPr sz="2133"/>
          </a:p>
          <a:p>
            <a:pPr marL="228594" indent="-220128">
              <a:spcBef>
                <a:spcPts val="933"/>
              </a:spcBef>
              <a:buSzPts val="2600"/>
              <a:buChar char="•"/>
            </a:pPr>
            <a:r>
              <a:rPr lang="en" sz="3467"/>
              <a:t>WE WILL SCHEDULE ZOOM MEETINGS THIS FALL TO REVIEW P-ICECAP, EXAM PROTOCOLS, AND SCORING</a:t>
            </a:r>
            <a:endParaRPr sz="2133"/>
          </a:p>
          <a:p>
            <a:pPr marL="228594" indent="-220128">
              <a:spcBef>
                <a:spcPts val="933"/>
              </a:spcBef>
              <a:buSzPts val="2600"/>
              <a:buChar char="•"/>
            </a:pPr>
            <a:r>
              <a:rPr lang="en" sz="3467"/>
              <a:t>Scoring forms have two versions:</a:t>
            </a:r>
            <a:endParaRPr sz="2133"/>
          </a:p>
          <a:p>
            <a:pPr marL="685783" lvl="1" indent="-220128">
              <a:spcBef>
                <a:spcPts val="400"/>
              </a:spcBef>
              <a:buSzPts val="2600"/>
              <a:buChar char="•"/>
            </a:pPr>
            <a:r>
              <a:rPr lang="en" sz="3467"/>
              <a:t>Infant version – up to third birthday</a:t>
            </a:r>
            <a:endParaRPr sz="1600"/>
          </a:p>
          <a:p>
            <a:pPr marL="685783" lvl="1" indent="-220128">
              <a:spcBef>
                <a:spcPts val="400"/>
              </a:spcBef>
              <a:buSzPts val="2600"/>
              <a:buChar char="•"/>
            </a:pPr>
            <a:r>
              <a:rPr lang="en" sz="3467"/>
              <a:t>Child version – age 3 and older</a:t>
            </a:r>
            <a:endParaRPr sz="1600"/>
          </a:p>
        </p:txBody>
      </p:sp>
      <p:sp>
        <p:nvSpPr>
          <p:cNvPr id="2884" name="Google Shape;2884;p343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>
                <a:solidFill>
                  <a:schemeClr val="lt2"/>
                </a:solidFill>
              </a:rPr>
              <a:pPr/>
              <a:t>9</a:t>
            </a:fld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Application>Microsoft Office PowerPoint</Application>
  <PresentationFormat>Widescreen</PresentationFormat>
  <Paragraphs>68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Comfortaa</vt:lpstr>
      <vt:lpstr>Times New Roman</vt:lpstr>
      <vt:lpstr>Office Theme</vt:lpstr>
      <vt:lpstr>PowerPoint Presentation</vt:lpstr>
      <vt:lpstr>Neurological Outcomes Dr. Faye Silverstein</vt:lpstr>
      <vt:lpstr>Background</vt:lpstr>
      <vt:lpstr>Global Assessment Score</vt:lpstr>
      <vt:lpstr>Scoring and Interpretation </vt:lpstr>
      <vt:lpstr>Correlation With VABS-2</vt:lpstr>
      <vt:lpstr>Normal Outcomes</vt:lpstr>
      <vt:lpstr>P-ICECAP vs. THAPCA</vt:lpstr>
      <vt:lpstr>Outcome Assessments</vt:lpstr>
      <vt:lpstr>Important Task</vt:lpstr>
      <vt:lpstr>Neurological Outcome Forms</vt:lpstr>
      <vt:lpstr>PowerPoint Presentation</vt:lpstr>
      <vt:lpstr>PowerPoint Presentation</vt:lpstr>
      <vt:lpstr>Questions</vt:lpstr>
      <vt:lpstr>Extra Slides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Michigan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Courtney</dc:creator>
  <cp:lastModifiedBy>Miller, Courtney</cp:lastModifiedBy>
  <cp:revision>1</cp:revision>
  <dcterms:created xsi:type="dcterms:W3CDTF">2022-06-02T21:03:31Z</dcterms:created>
  <dcterms:modified xsi:type="dcterms:W3CDTF">2022-06-02T21:03:54Z</dcterms:modified>
</cp:coreProperties>
</file>