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4"/>
  </p:notesMasterIdLst>
  <p:sldIdLst>
    <p:sldId id="415" r:id="rId2"/>
    <p:sldId id="416" r:id="rId3"/>
    <p:sldId id="417" r:id="rId4"/>
    <p:sldId id="418" r:id="rId5"/>
    <p:sldId id="419" r:id="rId6"/>
    <p:sldId id="420" r:id="rId7"/>
    <p:sldId id="421" r:id="rId8"/>
    <p:sldId id="422" r:id="rId9"/>
    <p:sldId id="423" r:id="rId10"/>
    <p:sldId id="424" r:id="rId11"/>
    <p:sldId id="425" r:id="rId12"/>
    <p:sldId id="426" r:id="rId13"/>
    <p:sldId id="427" r:id="rId14"/>
    <p:sldId id="428" r:id="rId15"/>
    <p:sldId id="429" r:id="rId16"/>
    <p:sldId id="430" r:id="rId17"/>
    <p:sldId id="431" r:id="rId18"/>
    <p:sldId id="432" r:id="rId19"/>
    <p:sldId id="433" r:id="rId20"/>
    <p:sldId id="434" r:id="rId21"/>
    <p:sldId id="435" r:id="rId22"/>
    <p:sldId id="436" r:id="rId23"/>
    <p:sldId id="437" r:id="rId24"/>
    <p:sldId id="438" r:id="rId25"/>
    <p:sldId id="439" r:id="rId26"/>
    <p:sldId id="440" r:id="rId27"/>
    <p:sldId id="441" r:id="rId28"/>
    <p:sldId id="442" r:id="rId29"/>
    <p:sldId id="443" r:id="rId30"/>
    <p:sldId id="444" r:id="rId31"/>
    <p:sldId id="445" r:id="rId32"/>
    <p:sldId id="446" r:id="rId33"/>
    <p:sldId id="447" r:id="rId34"/>
    <p:sldId id="448" r:id="rId35"/>
    <p:sldId id="449" r:id="rId36"/>
    <p:sldId id="450" r:id="rId37"/>
    <p:sldId id="451" r:id="rId38"/>
    <p:sldId id="452" r:id="rId39"/>
    <p:sldId id="453" r:id="rId40"/>
    <p:sldId id="454" r:id="rId41"/>
    <p:sldId id="455" r:id="rId42"/>
    <p:sldId id="456" r:id="rId43"/>
    <p:sldId id="457" r:id="rId44"/>
    <p:sldId id="458" r:id="rId45"/>
    <p:sldId id="459" r:id="rId46"/>
    <p:sldId id="460" r:id="rId47"/>
    <p:sldId id="461" r:id="rId48"/>
    <p:sldId id="462" r:id="rId49"/>
    <p:sldId id="463" r:id="rId50"/>
    <p:sldId id="464" r:id="rId51"/>
    <p:sldId id="465" r:id="rId52"/>
    <p:sldId id="466"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89" autoAdjust="0"/>
    <p:restoredTop sz="94660"/>
  </p:normalViewPr>
  <p:slideViewPr>
    <p:cSldViewPr snapToGrid="0">
      <p:cViewPr varScale="1">
        <p:scale>
          <a:sx n="114" d="100"/>
          <a:sy n="114" d="100"/>
        </p:scale>
        <p:origin x="300" y="84"/>
      </p:cViewPr>
      <p:guideLst/>
    </p:cSldViewPr>
  </p:slideViewPr>
  <p:notesTextViewPr>
    <p:cViewPr>
      <p:scale>
        <a:sx n="1" d="1"/>
        <a:sy n="1" d="1"/>
      </p:scale>
      <p:origin x="0" y="0"/>
    </p:cViewPr>
  </p:notesTextViewPr>
  <p:sorterViewPr>
    <p:cViewPr>
      <p:scale>
        <a:sx n="100" d="100"/>
        <a:sy n="100" d="100"/>
      </p:scale>
      <p:origin x="0" y="-1041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44BE6C-89A2-4DEF-91E3-B2760CFEF110}" type="datetimeFigureOut">
              <a:rPr lang="en-US" smtClean="0"/>
              <a:t>6/1/2022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1F98B7-25A5-46EB-B06B-24CF66D85097}" type="slidenum">
              <a:rPr lang="en-US" smtClean="0"/>
              <a:t>‹#›</a:t>
            </a:fld>
            <a:endParaRPr lang="en-US"/>
          </a:p>
        </p:txBody>
      </p:sp>
    </p:spTree>
    <p:extLst>
      <p:ext uri="{BB962C8B-B14F-4D97-AF65-F5344CB8AC3E}">
        <p14:creationId xmlns:p14="http://schemas.microsoft.com/office/powerpoint/2010/main" val="8305972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8"/>
        <p:cNvGrpSpPr/>
        <p:nvPr/>
      </p:nvGrpSpPr>
      <p:grpSpPr>
        <a:xfrm>
          <a:off x="0" y="0"/>
          <a:ext cx="0" cy="0"/>
          <a:chOff x="0" y="0"/>
          <a:chExt cx="0" cy="0"/>
        </a:xfrm>
      </p:grpSpPr>
      <p:sp>
        <p:nvSpPr>
          <p:cNvPr id="1689" name="Google Shape;1689;g122c02badc2_0_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0" name="Google Shape;1690;g122c02badc2_0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0"/>
        <p:cNvGrpSpPr/>
        <p:nvPr/>
      </p:nvGrpSpPr>
      <p:grpSpPr>
        <a:xfrm>
          <a:off x="0" y="0"/>
          <a:ext cx="0" cy="0"/>
          <a:chOff x="0" y="0"/>
          <a:chExt cx="0" cy="0"/>
        </a:xfrm>
      </p:grpSpPr>
      <p:sp>
        <p:nvSpPr>
          <p:cNvPr id="1751" name="Google Shape;1751;g127a92d7314_1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52" name="Google Shape;1752;g127a92d7314_1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7"/>
        <p:cNvGrpSpPr/>
        <p:nvPr/>
      </p:nvGrpSpPr>
      <p:grpSpPr>
        <a:xfrm>
          <a:off x="0" y="0"/>
          <a:ext cx="0" cy="0"/>
          <a:chOff x="0" y="0"/>
          <a:chExt cx="0" cy="0"/>
        </a:xfrm>
      </p:grpSpPr>
      <p:sp>
        <p:nvSpPr>
          <p:cNvPr id="1758" name="Google Shape;1758;g127a92d7314_1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59" name="Google Shape;1759;g127a92d7314_1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4"/>
        <p:cNvGrpSpPr/>
        <p:nvPr/>
      </p:nvGrpSpPr>
      <p:grpSpPr>
        <a:xfrm>
          <a:off x="0" y="0"/>
          <a:ext cx="0" cy="0"/>
          <a:chOff x="0" y="0"/>
          <a:chExt cx="0" cy="0"/>
        </a:xfrm>
      </p:grpSpPr>
      <p:sp>
        <p:nvSpPr>
          <p:cNvPr id="1765" name="Google Shape;1765;g127a92d7314_1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66" name="Google Shape;1766;g127a92d7314_1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0"/>
        <p:cNvGrpSpPr/>
        <p:nvPr/>
      </p:nvGrpSpPr>
      <p:grpSpPr>
        <a:xfrm>
          <a:off x="0" y="0"/>
          <a:ext cx="0" cy="0"/>
          <a:chOff x="0" y="0"/>
          <a:chExt cx="0" cy="0"/>
        </a:xfrm>
      </p:grpSpPr>
      <p:sp>
        <p:nvSpPr>
          <p:cNvPr id="1771" name="Google Shape;1771;g127a92d7314_1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72" name="Google Shape;1772;g127a92d7314_1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6"/>
        <p:cNvGrpSpPr/>
        <p:nvPr/>
      </p:nvGrpSpPr>
      <p:grpSpPr>
        <a:xfrm>
          <a:off x="0" y="0"/>
          <a:ext cx="0" cy="0"/>
          <a:chOff x="0" y="0"/>
          <a:chExt cx="0" cy="0"/>
        </a:xfrm>
      </p:grpSpPr>
      <p:sp>
        <p:nvSpPr>
          <p:cNvPr id="1777" name="Google Shape;1777;g127a92d7314_1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78" name="Google Shape;1778;g127a92d7314_1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2"/>
        <p:cNvGrpSpPr/>
        <p:nvPr/>
      </p:nvGrpSpPr>
      <p:grpSpPr>
        <a:xfrm>
          <a:off x="0" y="0"/>
          <a:ext cx="0" cy="0"/>
          <a:chOff x="0" y="0"/>
          <a:chExt cx="0" cy="0"/>
        </a:xfrm>
      </p:grpSpPr>
      <p:sp>
        <p:nvSpPr>
          <p:cNvPr id="1783" name="Google Shape;1783;g127a92d7314_1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84" name="Google Shape;1784;g127a92d7314_1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9"/>
        <p:cNvGrpSpPr/>
        <p:nvPr/>
      </p:nvGrpSpPr>
      <p:grpSpPr>
        <a:xfrm>
          <a:off x="0" y="0"/>
          <a:ext cx="0" cy="0"/>
          <a:chOff x="0" y="0"/>
          <a:chExt cx="0" cy="0"/>
        </a:xfrm>
      </p:grpSpPr>
      <p:sp>
        <p:nvSpPr>
          <p:cNvPr id="1790" name="Google Shape;1790;g127a92d7314_1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91" name="Google Shape;1791;g127a92d7314_1_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5"/>
        <p:cNvGrpSpPr/>
        <p:nvPr/>
      </p:nvGrpSpPr>
      <p:grpSpPr>
        <a:xfrm>
          <a:off x="0" y="0"/>
          <a:ext cx="0" cy="0"/>
          <a:chOff x="0" y="0"/>
          <a:chExt cx="0" cy="0"/>
        </a:xfrm>
      </p:grpSpPr>
      <p:sp>
        <p:nvSpPr>
          <p:cNvPr id="1796" name="Google Shape;1796;g127a92d7314_1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97" name="Google Shape;1797;g127a92d7314_1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2"/>
        <p:cNvGrpSpPr/>
        <p:nvPr/>
      </p:nvGrpSpPr>
      <p:grpSpPr>
        <a:xfrm>
          <a:off x="0" y="0"/>
          <a:ext cx="0" cy="0"/>
          <a:chOff x="0" y="0"/>
          <a:chExt cx="0" cy="0"/>
        </a:xfrm>
      </p:grpSpPr>
      <p:sp>
        <p:nvSpPr>
          <p:cNvPr id="1803" name="Google Shape;1803;g127a92d7314_1_1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04" name="Google Shape;1804;g127a92d7314_1_1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8"/>
        <p:cNvGrpSpPr/>
        <p:nvPr/>
      </p:nvGrpSpPr>
      <p:grpSpPr>
        <a:xfrm>
          <a:off x="0" y="0"/>
          <a:ext cx="0" cy="0"/>
          <a:chOff x="0" y="0"/>
          <a:chExt cx="0" cy="0"/>
        </a:xfrm>
      </p:grpSpPr>
      <p:sp>
        <p:nvSpPr>
          <p:cNvPr id="1809" name="Google Shape;1809;g127a92d7314_1_1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10" name="Google Shape;1810;g127a92d7314_1_1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
              <a:t>Mitigate some of the risks by rapid induction of hypothermia and getting to the maintenance phase quickly</a:t>
            </a:r>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r>
              <a:rPr lang="en"/>
              <a:t>Shivering – increases metabolic demand – can treat with sedatives, </a:t>
            </a:r>
            <a:r>
              <a:rPr lang="en" b="1"/>
              <a:t>resolves under 34C</a:t>
            </a:r>
            <a:endParaRPr/>
          </a:p>
          <a:p>
            <a:pPr marL="457200" marR="0" lvl="0" indent="-228600" algn="l" rtl="0">
              <a:lnSpc>
                <a:spcPct val="100000"/>
              </a:lnSpc>
              <a:spcBef>
                <a:spcPts val="0"/>
              </a:spcBef>
              <a:spcAft>
                <a:spcPts val="0"/>
              </a:spcAft>
              <a:buSzPts val="1400"/>
              <a:buNone/>
            </a:pPr>
            <a:r>
              <a:rPr lang="en"/>
              <a:t>Decreas insulin sensitivity and decrease insulin amount secreted by pancreas</a:t>
            </a:r>
            <a:endParaRPr/>
          </a:p>
          <a:p>
            <a:pPr marL="457200" marR="0" lvl="0" indent="-228600" algn="l" rtl="0">
              <a:lnSpc>
                <a:spcPct val="100000"/>
              </a:lnSpc>
              <a:spcBef>
                <a:spcPts val="0"/>
              </a:spcBef>
              <a:spcAft>
                <a:spcPts val="0"/>
              </a:spcAft>
              <a:buSzPts val="1400"/>
              <a:buNone/>
            </a:pPr>
            <a:r>
              <a:rPr lang="en"/>
              <a:t>Hypothermia induced intracellular shift and tubular dysfunction (increased renal excretion of electrolytes) – depletion of magnesium, potassium, and phosphate during cooling --&gt; risk of arrythmias</a:t>
            </a:r>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r>
              <a:rPr lang="en"/>
              <a:t>Cardiac output</a:t>
            </a:r>
            <a:endParaRPr/>
          </a:p>
          <a:p>
            <a:pPr marL="457200" marR="0" lvl="0" indent="-228600" algn="l" rtl="0">
              <a:lnSpc>
                <a:spcPct val="100000"/>
              </a:lnSpc>
              <a:spcBef>
                <a:spcPts val="0"/>
              </a:spcBef>
              <a:spcAft>
                <a:spcPts val="0"/>
              </a:spcAft>
              <a:buSzPts val="1400"/>
              <a:buNone/>
            </a:pPr>
            <a:r>
              <a:rPr lang="en"/>
              <a:t>Mild hypothermia in euvolemic patient will decrease HR and increase myocardial contractility – systolic function improves but mild degree of diastolic dysfunction may occur. BP usually stable or increases slightly. CO decreases (with HR) but so does metabolic demand (usually meets or exceeds decrease)</a:t>
            </a:r>
            <a:endParaRPr/>
          </a:p>
          <a:p>
            <a:pPr marL="0" marR="0" lvl="0" indent="0" algn="l" rtl="0">
              <a:lnSpc>
                <a:spcPct val="100000"/>
              </a:lnSpc>
              <a:spcBef>
                <a:spcPts val="0"/>
              </a:spcBef>
              <a:spcAft>
                <a:spcPts val="0"/>
              </a:spcAft>
              <a:buClr>
                <a:schemeClr val="dk1"/>
              </a:buClr>
              <a:buSzPts val="1200"/>
              <a:buFont typeface="Calibri"/>
              <a:buNone/>
            </a:pPr>
            <a:r>
              <a:rPr lang="en"/>
              <a:t>DEEP hypothermia: decreases myocardial contractility, risk of arrhythmia and less likely to have successful treatment of arrhythmia (hypothermic myocardium less responsive to antiarrhytjmics and more difficult to defibrillate)</a:t>
            </a:r>
            <a:endParaRPr/>
          </a:p>
          <a:p>
            <a:pPr marL="0" marR="0" lvl="0" indent="0" algn="l" rtl="0">
              <a:lnSpc>
                <a:spcPct val="100000"/>
              </a:lnSpc>
              <a:spcBef>
                <a:spcPts val="0"/>
              </a:spcBef>
              <a:spcAft>
                <a:spcPts val="0"/>
              </a:spcAft>
              <a:buClr>
                <a:schemeClr val="dk1"/>
              </a:buClr>
              <a:buSzPts val="1200"/>
              <a:buFont typeface="Calibri"/>
              <a:buNone/>
            </a:pPr>
            <a:endParaRPr/>
          </a:p>
          <a:p>
            <a:pPr marL="457200" marR="0" lvl="0" indent="-228600" algn="l" rtl="0">
              <a:lnSpc>
                <a:spcPct val="100000"/>
              </a:lnSpc>
              <a:spcBef>
                <a:spcPts val="0"/>
              </a:spcBef>
              <a:spcAft>
                <a:spcPts val="0"/>
              </a:spcAft>
              <a:buSzPts val="1400"/>
              <a:buNone/>
            </a:pPr>
            <a:r>
              <a:rPr lang="en" sz="1200">
                <a:solidFill>
                  <a:schemeClr val="dk1"/>
                </a:solidFill>
                <a:latin typeface="Arial"/>
                <a:ea typeface="Arial"/>
                <a:cs typeface="Arial"/>
                <a:sym typeface="Arial"/>
              </a:rPr>
              <a:t>Does her underlying HOCM play into your management at all? If so, how?</a:t>
            </a:r>
            <a:endParaRPr/>
          </a:p>
          <a:p>
            <a:pPr marL="457200" marR="0" lvl="0" indent="-228600" algn="l" rtl="0">
              <a:lnSpc>
                <a:spcPct val="100000"/>
              </a:lnSpc>
              <a:spcBef>
                <a:spcPts val="0"/>
              </a:spcBef>
              <a:spcAft>
                <a:spcPts val="0"/>
              </a:spcAft>
              <a:buSzPts val="1400"/>
              <a:buNone/>
            </a:pPr>
            <a:r>
              <a:rPr lang="en" sz="1200">
                <a:solidFill>
                  <a:schemeClr val="dk1"/>
                </a:solidFill>
                <a:latin typeface="Arial"/>
                <a:ea typeface="Arial"/>
                <a:cs typeface="Arial"/>
                <a:sym typeface="Arial"/>
              </a:rPr>
              <a:t>Likes to be full…</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r>
              <a:rPr lang="en"/>
              <a:t>Hypovolemia (cold diuresis) – increased venous return (peripheral vasoconstriction), activation of atrial natriuretic peptide, decreased ADH and renal ADH receptor levels, and tubular dysfunction</a:t>
            </a:r>
            <a:endParaRPr/>
          </a:p>
          <a:p>
            <a:pPr marL="457200" marR="0" lvl="0" indent="-228600" algn="l" rtl="0">
              <a:lnSpc>
                <a:spcPct val="100000"/>
              </a:lnSpc>
              <a:spcBef>
                <a:spcPts val="0"/>
              </a:spcBef>
              <a:spcAft>
                <a:spcPts val="0"/>
              </a:spcAft>
              <a:buSzPts val="1400"/>
              <a:buNone/>
            </a:pPr>
            <a:r>
              <a:rPr lang="en"/>
              <a:t>EKG changes: initially sinus tachycardia followed by sinus bradycardia – can also see prolonged PR, increased QT interval, some widening of the QRS</a:t>
            </a:r>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r>
              <a:rPr lang="en"/>
              <a:t>Coagulopathy:</a:t>
            </a:r>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r>
              <a:rPr lang="en"/>
              <a:t>Metabolic rate decreases 50-65% -- decreased O2 consumption and CO2 production</a:t>
            </a:r>
            <a:endParaRPr/>
          </a:p>
          <a:p>
            <a:pPr marL="914400" lvl="1" indent="-228600" algn="l" rtl="0">
              <a:lnSpc>
                <a:spcPct val="100000"/>
              </a:lnSpc>
              <a:spcBef>
                <a:spcPts val="0"/>
              </a:spcBef>
              <a:spcAft>
                <a:spcPts val="0"/>
              </a:spcAft>
              <a:buSzPts val="1400"/>
              <a:buNone/>
            </a:pPr>
            <a:r>
              <a:rPr lang="en"/>
              <a:t>Decreased O2 consumption means theoretical risk during reperfusion because high O2 may increase reperfusion injury</a:t>
            </a:r>
            <a:endParaRPr/>
          </a:p>
          <a:p>
            <a:pPr marL="914400" lvl="1" indent="-228600" algn="l" rtl="0">
              <a:lnSpc>
                <a:spcPct val="100000"/>
              </a:lnSpc>
              <a:spcBef>
                <a:spcPts val="0"/>
              </a:spcBef>
              <a:spcAft>
                <a:spcPts val="0"/>
              </a:spcAft>
              <a:buSzPts val="1400"/>
              <a:buNone/>
            </a:pPr>
            <a:r>
              <a:rPr lang="en"/>
              <a:t>Decreased CO2 production may result in hyperventilation if vent not changed (and therefore cerebral vasoconstriction)</a:t>
            </a:r>
            <a:endParaRPr/>
          </a:p>
          <a:p>
            <a:pPr marL="914400" lvl="1" indent="-228600" algn="l" rtl="0">
              <a:lnSpc>
                <a:spcPct val="100000"/>
              </a:lnSpc>
              <a:spcBef>
                <a:spcPts val="0"/>
              </a:spcBef>
              <a:spcAft>
                <a:spcPts val="0"/>
              </a:spcAft>
              <a:buSzPts val="1400"/>
              <a:buNone/>
            </a:pPr>
            <a:r>
              <a:rPr lang="en"/>
              <a:t>Decreased calorie needs; increased fat metabolism leading to increased glycerol, free fatty acids, ketonic acids, and lactate – can cause mild metabolic acidosis</a:t>
            </a:r>
            <a:endParaRPr/>
          </a:p>
          <a:p>
            <a:pPr marL="457200" marR="0" lvl="0" indent="-228600" algn="l" rtl="0">
              <a:lnSpc>
                <a:spcPct val="100000"/>
              </a:lnSpc>
              <a:spcBef>
                <a:spcPts val="0"/>
              </a:spcBef>
              <a:spcAft>
                <a:spcPts val="0"/>
              </a:spcAft>
              <a:buSzPts val="1400"/>
              <a:buNone/>
            </a:pPr>
            <a:r>
              <a:rPr lang="en"/>
              <a:t>Decreased insulin secretion (and many patients a moderate and sometimes severe insulin resistance) – important to remember during rewarming</a:t>
            </a:r>
            <a:endParaRPr/>
          </a:p>
          <a:p>
            <a:pPr marL="457200" marR="0" lvl="0" indent="-228600" algn="l" rtl="0">
              <a:lnSpc>
                <a:spcPct val="100000"/>
              </a:lnSpc>
              <a:spcBef>
                <a:spcPts val="0"/>
              </a:spcBef>
              <a:spcAft>
                <a:spcPts val="0"/>
              </a:spcAft>
              <a:buSzPts val="1400"/>
              <a:buNone/>
            </a:pPr>
            <a:r>
              <a:rPr lang="en"/>
              <a:t>Decreases coagulation activation and formation of microthrombi</a:t>
            </a:r>
            <a:endParaRPr/>
          </a:p>
          <a:p>
            <a:pPr marL="457200" marR="0" lvl="0" indent="-228600" algn="l" rtl="0">
              <a:lnSpc>
                <a:spcPct val="100000"/>
              </a:lnSpc>
              <a:spcBef>
                <a:spcPts val="0"/>
              </a:spcBef>
              <a:spcAft>
                <a:spcPts val="0"/>
              </a:spcAft>
              <a:buSzPts val="1400"/>
              <a:buNone/>
            </a:pPr>
            <a:r>
              <a:rPr lang="en"/>
              <a:t>Improves tolerance for ischemia </a:t>
            </a:r>
            <a:endParaRPr/>
          </a:p>
          <a:p>
            <a:pPr marL="457200" marR="0" lvl="0" indent="-228600" algn="l" rtl="0">
              <a:lnSpc>
                <a:spcPct val="100000"/>
              </a:lnSpc>
              <a:spcBef>
                <a:spcPts val="0"/>
              </a:spcBef>
              <a:spcAft>
                <a:spcPts val="0"/>
              </a:spcAft>
              <a:buSzPts val="1400"/>
              <a:buNone/>
            </a:pPr>
            <a:r>
              <a:rPr lang="en"/>
              <a:t>Suppress epileptic activity</a:t>
            </a:r>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r>
              <a:rPr lang="en"/>
              <a:t>At what point do you care about HR?</a:t>
            </a:r>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endParaRPr/>
          </a:p>
        </p:txBody>
      </p:sp>
      <p:sp>
        <p:nvSpPr>
          <p:cNvPr id="1811" name="Google Shape;1811;g127a92d7314_1_1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400" b="0" i="0" u="none" strike="noStrike" kern="0" cap="none" spc="0" normalizeH="0" baseline="0" noProof="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19</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4"/>
        <p:cNvGrpSpPr/>
        <p:nvPr/>
      </p:nvGrpSpPr>
      <p:grpSpPr>
        <a:xfrm>
          <a:off x="0" y="0"/>
          <a:ext cx="0" cy="0"/>
          <a:chOff x="0" y="0"/>
          <a:chExt cx="0" cy="0"/>
        </a:xfrm>
      </p:grpSpPr>
      <p:sp>
        <p:nvSpPr>
          <p:cNvPr id="1695" name="Google Shape;1695;g127a92d7314_1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96" name="Google Shape;1696;g127a92d7314_1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2"/>
        <p:cNvGrpSpPr/>
        <p:nvPr/>
      </p:nvGrpSpPr>
      <p:grpSpPr>
        <a:xfrm>
          <a:off x="0" y="0"/>
          <a:ext cx="0" cy="0"/>
          <a:chOff x="0" y="0"/>
          <a:chExt cx="0" cy="0"/>
        </a:xfrm>
      </p:grpSpPr>
      <p:sp>
        <p:nvSpPr>
          <p:cNvPr id="1833" name="Google Shape;1833;g127a92d7314_1_1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34" name="Google Shape;1834;g127a92d7314_1_13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1835" name="Google Shape;1835;g127a92d7314_1_13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400" b="0" i="0" u="none" strike="noStrike" kern="0" cap="none" spc="0" normalizeH="0" baseline="0" noProof="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20</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2"/>
        <p:cNvGrpSpPr/>
        <p:nvPr/>
      </p:nvGrpSpPr>
      <p:grpSpPr>
        <a:xfrm>
          <a:off x="0" y="0"/>
          <a:ext cx="0" cy="0"/>
          <a:chOff x="0" y="0"/>
          <a:chExt cx="0" cy="0"/>
        </a:xfrm>
      </p:grpSpPr>
      <p:sp>
        <p:nvSpPr>
          <p:cNvPr id="1853" name="Google Shape;1853;g127a92d7314_1_1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54" name="Google Shape;1854;g127a92d7314_1_1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9"/>
        <p:cNvGrpSpPr/>
        <p:nvPr/>
      </p:nvGrpSpPr>
      <p:grpSpPr>
        <a:xfrm>
          <a:off x="0" y="0"/>
          <a:ext cx="0" cy="0"/>
          <a:chOff x="0" y="0"/>
          <a:chExt cx="0" cy="0"/>
        </a:xfrm>
      </p:grpSpPr>
      <p:sp>
        <p:nvSpPr>
          <p:cNvPr id="1860" name="Google Shape;1860;g127a92d7314_1_1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61" name="Google Shape;1861;g127a92d7314_1_1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6"/>
        <p:cNvGrpSpPr/>
        <p:nvPr/>
      </p:nvGrpSpPr>
      <p:grpSpPr>
        <a:xfrm>
          <a:off x="0" y="0"/>
          <a:ext cx="0" cy="0"/>
          <a:chOff x="0" y="0"/>
          <a:chExt cx="0" cy="0"/>
        </a:xfrm>
      </p:grpSpPr>
      <p:sp>
        <p:nvSpPr>
          <p:cNvPr id="1867" name="Google Shape;1867;g127a92d7314_1_1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68" name="Google Shape;1868;g127a92d7314_1_1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3"/>
        <p:cNvGrpSpPr/>
        <p:nvPr/>
      </p:nvGrpSpPr>
      <p:grpSpPr>
        <a:xfrm>
          <a:off x="0" y="0"/>
          <a:ext cx="0" cy="0"/>
          <a:chOff x="0" y="0"/>
          <a:chExt cx="0" cy="0"/>
        </a:xfrm>
      </p:grpSpPr>
      <p:sp>
        <p:nvSpPr>
          <p:cNvPr id="1874" name="Google Shape;1874;g127a92d7314_1_1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75" name="Google Shape;1875;g127a92d7314_1_1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0"/>
        <p:cNvGrpSpPr/>
        <p:nvPr/>
      </p:nvGrpSpPr>
      <p:grpSpPr>
        <a:xfrm>
          <a:off x="0" y="0"/>
          <a:ext cx="0" cy="0"/>
          <a:chOff x="0" y="0"/>
          <a:chExt cx="0" cy="0"/>
        </a:xfrm>
      </p:grpSpPr>
      <p:sp>
        <p:nvSpPr>
          <p:cNvPr id="1881" name="Google Shape;1881;g127a92d7314_1_1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82" name="Google Shape;1882;g127a92d7314_1_1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7"/>
        <p:cNvGrpSpPr/>
        <p:nvPr/>
      </p:nvGrpSpPr>
      <p:grpSpPr>
        <a:xfrm>
          <a:off x="0" y="0"/>
          <a:ext cx="0" cy="0"/>
          <a:chOff x="0" y="0"/>
          <a:chExt cx="0" cy="0"/>
        </a:xfrm>
      </p:grpSpPr>
      <p:sp>
        <p:nvSpPr>
          <p:cNvPr id="1888" name="Google Shape;1888;g127a92d7314_1_1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89" name="Google Shape;1889;g127a92d7314_1_1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4"/>
        <p:cNvGrpSpPr/>
        <p:nvPr/>
      </p:nvGrpSpPr>
      <p:grpSpPr>
        <a:xfrm>
          <a:off x="0" y="0"/>
          <a:ext cx="0" cy="0"/>
          <a:chOff x="0" y="0"/>
          <a:chExt cx="0" cy="0"/>
        </a:xfrm>
      </p:grpSpPr>
      <p:sp>
        <p:nvSpPr>
          <p:cNvPr id="1895" name="Google Shape;1895;g127a92d7314_1_1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96" name="Google Shape;1896;g127a92d7314_1_1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0"/>
        <p:cNvGrpSpPr/>
        <p:nvPr/>
      </p:nvGrpSpPr>
      <p:grpSpPr>
        <a:xfrm>
          <a:off x="0" y="0"/>
          <a:ext cx="0" cy="0"/>
          <a:chOff x="0" y="0"/>
          <a:chExt cx="0" cy="0"/>
        </a:xfrm>
      </p:grpSpPr>
      <p:sp>
        <p:nvSpPr>
          <p:cNvPr id="1901" name="Google Shape;1901;g127a92d7314_1_1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02" name="Google Shape;1902;g127a92d7314_1_1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9"/>
        <p:cNvGrpSpPr/>
        <p:nvPr/>
      </p:nvGrpSpPr>
      <p:grpSpPr>
        <a:xfrm>
          <a:off x="0" y="0"/>
          <a:ext cx="0" cy="0"/>
          <a:chOff x="0" y="0"/>
          <a:chExt cx="0" cy="0"/>
        </a:xfrm>
      </p:grpSpPr>
      <p:sp>
        <p:nvSpPr>
          <p:cNvPr id="1910" name="Google Shape;1910;g127a92d7314_9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1" name="Google Shape;1911;g127a92d7314_9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1"/>
        <p:cNvGrpSpPr/>
        <p:nvPr/>
      </p:nvGrpSpPr>
      <p:grpSpPr>
        <a:xfrm>
          <a:off x="0" y="0"/>
          <a:ext cx="0" cy="0"/>
          <a:chOff x="0" y="0"/>
          <a:chExt cx="0" cy="0"/>
        </a:xfrm>
      </p:grpSpPr>
      <p:sp>
        <p:nvSpPr>
          <p:cNvPr id="1702" name="Google Shape;1702;g127a92d7314_1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03" name="Google Shape;1703;g127a92d7314_1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6"/>
        <p:cNvGrpSpPr/>
        <p:nvPr/>
      </p:nvGrpSpPr>
      <p:grpSpPr>
        <a:xfrm>
          <a:off x="0" y="0"/>
          <a:ext cx="0" cy="0"/>
          <a:chOff x="0" y="0"/>
          <a:chExt cx="0" cy="0"/>
        </a:xfrm>
      </p:grpSpPr>
      <p:sp>
        <p:nvSpPr>
          <p:cNvPr id="1917" name="Google Shape;1917;g127a92d7314_1_2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18" name="Google Shape;1918;g127a92d7314_1_2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
              <a:t>A myocardial stunning that peaks around 8 hours and then resolves over 48-82 hours. Children can initially be hyperdynamic and hypertensive from the epinephrine and then have progressive hypotension</a:t>
            </a:r>
            <a:endParaRPr/>
          </a:p>
        </p:txBody>
      </p:sp>
      <p:sp>
        <p:nvSpPr>
          <p:cNvPr id="1919" name="Google Shape;1919;g127a92d7314_1_22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400" b="0" i="0" u="none" strike="noStrike" kern="0" cap="none" spc="0" normalizeH="0" baseline="0" noProof="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30</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4"/>
        <p:cNvGrpSpPr/>
        <p:nvPr/>
      </p:nvGrpSpPr>
      <p:grpSpPr>
        <a:xfrm>
          <a:off x="0" y="0"/>
          <a:ext cx="0" cy="0"/>
          <a:chOff x="0" y="0"/>
          <a:chExt cx="0" cy="0"/>
        </a:xfrm>
      </p:grpSpPr>
      <p:sp>
        <p:nvSpPr>
          <p:cNvPr id="1925" name="Google Shape;1925;g127a92d7314_1_2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26" name="Google Shape;1926;g127a92d7314_1_2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9"/>
        <p:cNvGrpSpPr/>
        <p:nvPr/>
      </p:nvGrpSpPr>
      <p:grpSpPr>
        <a:xfrm>
          <a:off x="0" y="0"/>
          <a:ext cx="0" cy="0"/>
          <a:chOff x="0" y="0"/>
          <a:chExt cx="0" cy="0"/>
        </a:xfrm>
      </p:grpSpPr>
      <p:sp>
        <p:nvSpPr>
          <p:cNvPr id="1950" name="Google Shape;1950;g127a92d7314_1_2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51" name="Google Shape;1951;g127a92d7314_1_2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6"/>
        <p:cNvGrpSpPr/>
        <p:nvPr/>
      </p:nvGrpSpPr>
      <p:grpSpPr>
        <a:xfrm>
          <a:off x="0" y="0"/>
          <a:ext cx="0" cy="0"/>
          <a:chOff x="0" y="0"/>
          <a:chExt cx="0" cy="0"/>
        </a:xfrm>
      </p:grpSpPr>
      <p:sp>
        <p:nvSpPr>
          <p:cNvPr id="1957" name="Google Shape;1957;g127a92d7314_1_2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58" name="Google Shape;1958;g127a92d7314_1_2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4"/>
        <p:cNvGrpSpPr/>
        <p:nvPr/>
      </p:nvGrpSpPr>
      <p:grpSpPr>
        <a:xfrm>
          <a:off x="0" y="0"/>
          <a:ext cx="0" cy="0"/>
          <a:chOff x="0" y="0"/>
          <a:chExt cx="0" cy="0"/>
        </a:xfrm>
      </p:grpSpPr>
      <p:sp>
        <p:nvSpPr>
          <p:cNvPr id="1965" name="Google Shape;1965;g127a92d7314_1_2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66" name="Google Shape;1966;g127a92d7314_1_2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1"/>
        <p:cNvGrpSpPr/>
        <p:nvPr/>
      </p:nvGrpSpPr>
      <p:grpSpPr>
        <a:xfrm>
          <a:off x="0" y="0"/>
          <a:ext cx="0" cy="0"/>
          <a:chOff x="0" y="0"/>
          <a:chExt cx="0" cy="0"/>
        </a:xfrm>
      </p:grpSpPr>
      <p:sp>
        <p:nvSpPr>
          <p:cNvPr id="1972" name="Google Shape;1972;g127a92d7314_1_2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73" name="Google Shape;1973;g127a92d7314_1_2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9"/>
        <p:cNvGrpSpPr/>
        <p:nvPr/>
      </p:nvGrpSpPr>
      <p:grpSpPr>
        <a:xfrm>
          <a:off x="0" y="0"/>
          <a:ext cx="0" cy="0"/>
          <a:chOff x="0" y="0"/>
          <a:chExt cx="0" cy="0"/>
        </a:xfrm>
      </p:grpSpPr>
      <p:sp>
        <p:nvSpPr>
          <p:cNvPr id="1980" name="Google Shape;1980;g127a92d7314_1_2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81" name="Google Shape;1981;g127a92d7314_1_2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6"/>
        <p:cNvGrpSpPr/>
        <p:nvPr/>
      </p:nvGrpSpPr>
      <p:grpSpPr>
        <a:xfrm>
          <a:off x="0" y="0"/>
          <a:ext cx="0" cy="0"/>
          <a:chOff x="0" y="0"/>
          <a:chExt cx="0" cy="0"/>
        </a:xfrm>
      </p:grpSpPr>
      <p:sp>
        <p:nvSpPr>
          <p:cNvPr id="1987" name="Google Shape;1987;g127a92d7314_1_2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88" name="Google Shape;1988;g127a92d7314_1_2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3"/>
        <p:cNvGrpSpPr/>
        <p:nvPr/>
      </p:nvGrpSpPr>
      <p:grpSpPr>
        <a:xfrm>
          <a:off x="0" y="0"/>
          <a:ext cx="0" cy="0"/>
          <a:chOff x="0" y="0"/>
          <a:chExt cx="0" cy="0"/>
        </a:xfrm>
      </p:grpSpPr>
      <p:sp>
        <p:nvSpPr>
          <p:cNvPr id="1994" name="Google Shape;1994;g127a92d7314_1_3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95" name="Google Shape;1995;g127a92d7314_1_3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0"/>
        <p:cNvGrpSpPr/>
        <p:nvPr/>
      </p:nvGrpSpPr>
      <p:grpSpPr>
        <a:xfrm>
          <a:off x="0" y="0"/>
          <a:ext cx="0" cy="0"/>
          <a:chOff x="0" y="0"/>
          <a:chExt cx="0" cy="0"/>
        </a:xfrm>
      </p:grpSpPr>
      <p:sp>
        <p:nvSpPr>
          <p:cNvPr id="2001" name="Google Shape;2001;g127a92d7314_1_3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02" name="Google Shape;2002;g127a92d7314_1_3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8"/>
        <p:cNvGrpSpPr/>
        <p:nvPr/>
      </p:nvGrpSpPr>
      <p:grpSpPr>
        <a:xfrm>
          <a:off x="0" y="0"/>
          <a:ext cx="0" cy="0"/>
          <a:chOff x="0" y="0"/>
          <a:chExt cx="0" cy="0"/>
        </a:xfrm>
      </p:grpSpPr>
      <p:sp>
        <p:nvSpPr>
          <p:cNvPr id="1709" name="Google Shape;1709;g127a92d7314_1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10" name="Google Shape;1710;g127a92d7314_1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6"/>
        <p:cNvGrpSpPr/>
        <p:nvPr/>
      </p:nvGrpSpPr>
      <p:grpSpPr>
        <a:xfrm>
          <a:off x="0" y="0"/>
          <a:ext cx="0" cy="0"/>
          <a:chOff x="0" y="0"/>
          <a:chExt cx="0" cy="0"/>
        </a:xfrm>
      </p:grpSpPr>
      <p:sp>
        <p:nvSpPr>
          <p:cNvPr id="2007" name="Google Shape;2007;g127a92d7314_1_3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8" name="Google Shape;2008;g127a92d7314_1_3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2009" name="Google Shape;2009;g127a92d7314_1_31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40</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3"/>
        <p:cNvGrpSpPr/>
        <p:nvPr/>
      </p:nvGrpSpPr>
      <p:grpSpPr>
        <a:xfrm>
          <a:off x="0" y="0"/>
          <a:ext cx="0" cy="0"/>
          <a:chOff x="0" y="0"/>
          <a:chExt cx="0" cy="0"/>
        </a:xfrm>
      </p:grpSpPr>
      <p:sp>
        <p:nvSpPr>
          <p:cNvPr id="2014" name="Google Shape;2014;g127a92d7314_1_3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15" name="Google Shape;2015;g127a92d7314_1_3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9"/>
        <p:cNvGrpSpPr/>
        <p:nvPr/>
      </p:nvGrpSpPr>
      <p:grpSpPr>
        <a:xfrm>
          <a:off x="0" y="0"/>
          <a:ext cx="0" cy="0"/>
          <a:chOff x="0" y="0"/>
          <a:chExt cx="0" cy="0"/>
        </a:xfrm>
      </p:grpSpPr>
      <p:sp>
        <p:nvSpPr>
          <p:cNvPr id="2020" name="Google Shape;2020;g127a92d7314_1_3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21" name="Google Shape;2021;g127a92d7314_1_3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6"/>
        <p:cNvGrpSpPr/>
        <p:nvPr/>
      </p:nvGrpSpPr>
      <p:grpSpPr>
        <a:xfrm>
          <a:off x="0" y="0"/>
          <a:ext cx="0" cy="0"/>
          <a:chOff x="0" y="0"/>
          <a:chExt cx="0" cy="0"/>
        </a:xfrm>
      </p:grpSpPr>
      <p:sp>
        <p:nvSpPr>
          <p:cNvPr id="2027" name="Google Shape;2027;g127a92d7314_1_3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28" name="Google Shape;2028;g127a92d7314_1_3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1"/>
        <p:cNvGrpSpPr/>
        <p:nvPr/>
      </p:nvGrpSpPr>
      <p:grpSpPr>
        <a:xfrm>
          <a:off x="0" y="0"/>
          <a:ext cx="0" cy="0"/>
          <a:chOff x="0" y="0"/>
          <a:chExt cx="0" cy="0"/>
        </a:xfrm>
      </p:grpSpPr>
      <p:sp>
        <p:nvSpPr>
          <p:cNvPr id="2042" name="Google Shape;2042;g127a92d7314_1_3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43" name="Google Shape;2043;g127a92d7314_1_3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8"/>
        <p:cNvGrpSpPr/>
        <p:nvPr/>
      </p:nvGrpSpPr>
      <p:grpSpPr>
        <a:xfrm>
          <a:off x="0" y="0"/>
          <a:ext cx="0" cy="0"/>
          <a:chOff x="0" y="0"/>
          <a:chExt cx="0" cy="0"/>
        </a:xfrm>
      </p:grpSpPr>
      <p:sp>
        <p:nvSpPr>
          <p:cNvPr id="2049" name="Google Shape;2049;g127a92d7314_1_3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50" name="Google Shape;2050;g127a92d7314_1_3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5"/>
        <p:cNvGrpSpPr/>
        <p:nvPr/>
      </p:nvGrpSpPr>
      <p:grpSpPr>
        <a:xfrm>
          <a:off x="0" y="0"/>
          <a:ext cx="0" cy="0"/>
          <a:chOff x="0" y="0"/>
          <a:chExt cx="0" cy="0"/>
        </a:xfrm>
      </p:grpSpPr>
      <p:sp>
        <p:nvSpPr>
          <p:cNvPr id="2056" name="Google Shape;2056;g127a92d7314_1_3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57" name="Google Shape;2057;g127a92d7314_1_3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2"/>
        <p:cNvGrpSpPr/>
        <p:nvPr/>
      </p:nvGrpSpPr>
      <p:grpSpPr>
        <a:xfrm>
          <a:off x="0" y="0"/>
          <a:ext cx="0" cy="0"/>
          <a:chOff x="0" y="0"/>
          <a:chExt cx="0" cy="0"/>
        </a:xfrm>
      </p:grpSpPr>
      <p:sp>
        <p:nvSpPr>
          <p:cNvPr id="2063" name="Google Shape;2063;g127a92d7314_1_3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64" name="Google Shape;2064;g127a92d7314_1_3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9"/>
        <p:cNvGrpSpPr/>
        <p:nvPr/>
      </p:nvGrpSpPr>
      <p:grpSpPr>
        <a:xfrm>
          <a:off x="0" y="0"/>
          <a:ext cx="0" cy="0"/>
          <a:chOff x="0" y="0"/>
          <a:chExt cx="0" cy="0"/>
        </a:xfrm>
      </p:grpSpPr>
      <p:sp>
        <p:nvSpPr>
          <p:cNvPr id="2070" name="Google Shape;2070;g127a92d7314_1_3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71" name="Google Shape;2071;g127a92d7314_1_3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6"/>
        <p:cNvGrpSpPr/>
        <p:nvPr/>
      </p:nvGrpSpPr>
      <p:grpSpPr>
        <a:xfrm>
          <a:off x="0" y="0"/>
          <a:ext cx="0" cy="0"/>
          <a:chOff x="0" y="0"/>
          <a:chExt cx="0" cy="0"/>
        </a:xfrm>
      </p:grpSpPr>
      <p:sp>
        <p:nvSpPr>
          <p:cNvPr id="2077" name="Google Shape;2077;g127a92d7314_1_3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78" name="Google Shape;2078;g127a92d7314_1_3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5"/>
        <p:cNvGrpSpPr/>
        <p:nvPr/>
      </p:nvGrpSpPr>
      <p:grpSpPr>
        <a:xfrm>
          <a:off x="0" y="0"/>
          <a:ext cx="0" cy="0"/>
          <a:chOff x="0" y="0"/>
          <a:chExt cx="0" cy="0"/>
        </a:xfrm>
      </p:grpSpPr>
      <p:sp>
        <p:nvSpPr>
          <p:cNvPr id="1716" name="Google Shape;1716;g127a92d7314_1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17" name="Google Shape;1717;g127a92d7314_1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3"/>
        <p:cNvGrpSpPr/>
        <p:nvPr/>
      </p:nvGrpSpPr>
      <p:grpSpPr>
        <a:xfrm>
          <a:off x="0" y="0"/>
          <a:ext cx="0" cy="0"/>
          <a:chOff x="0" y="0"/>
          <a:chExt cx="0" cy="0"/>
        </a:xfrm>
      </p:grpSpPr>
      <p:sp>
        <p:nvSpPr>
          <p:cNvPr id="2084" name="Google Shape;2084;g127a92d7314_1_3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85" name="Google Shape;2085;g127a92d7314_1_3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0"/>
        <p:cNvGrpSpPr/>
        <p:nvPr/>
      </p:nvGrpSpPr>
      <p:grpSpPr>
        <a:xfrm>
          <a:off x="0" y="0"/>
          <a:ext cx="0" cy="0"/>
          <a:chOff x="0" y="0"/>
          <a:chExt cx="0" cy="0"/>
        </a:xfrm>
      </p:grpSpPr>
      <p:sp>
        <p:nvSpPr>
          <p:cNvPr id="2091" name="Google Shape;2091;g127a92d7314_1_3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92" name="Google Shape;2092;g127a92d7314_1_3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7"/>
        <p:cNvGrpSpPr/>
        <p:nvPr/>
      </p:nvGrpSpPr>
      <p:grpSpPr>
        <a:xfrm>
          <a:off x="0" y="0"/>
          <a:ext cx="0" cy="0"/>
          <a:chOff x="0" y="0"/>
          <a:chExt cx="0" cy="0"/>
        </a:xfrm>
      </p:grpSpPr>
      <p:sp>
        <p:nvSpPr>
          <p:cNvPr id="2098" name="Google Shape;2098;g127a92d7314_1_3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99" name="Google Shape;2099;g127a92d7314_1_3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2"/>
        <p:cNvGrpSpPr/>
        <p:nvPr/>
      </p:nvGrpSpPr>
      <p:grpSpPr>
        <a:xfrm>
          <a:off x="0" y="0"/>
          <a:ext cx="0" cy="0"/>
          <a:chOff x="0" y="0"/>
          <a:chExt cx="0" cy="0"/>
        </a:xfrm>
      </p:grpSpPr>
      <p:sp>
        <p:nvSpPr>
          <p:cNvPr id="1723" name="Google Shape;1723;g127a92d7314_1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24" name="Google Shape;1724;g127a92d7314_1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9"/>
        <p:cNvGrpSpPr/>
        <p:nvPr/>
      </p:nvGrpSpPr>
      <p:grpSpPr>
        <a:xfrm>
          <a:off x="0" y="0"/>
          <a:ext cx="0" cy="0"/>
          <a:chOff x="0" y="0"/>
          <a:chExt cx="0" cy="0"/>
        </a:xfrm>
      </p:grpSpPr>
      <p:sp>
        <p:nvSpPr>
          <p:cNvPr id="1730" name="Google Shape;1730;g127a92d7314_1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31" name="Google Shape;1731;g127a92d7314_1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6"/>
        <p:cNvGrpSpPr/>
        <p:nvPr/>
      </p:nvGrpSpPr>
      <p:grpSpPr>
        <a:xfrm>
          <a:off x="0" y="0"/>
          <a:ext cx="0" cy="0"/>
          <a:chOff x="0" y="0"/>
          <a:chExt cx="0" cy="0"/>
        </a:xfrm>
      </p:grpSpPr>
      <p:sp>
        <p:nvSpPr>
          <p:cNvPr id="1737" name="Google Shape;1737;g127a92d7314_1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38" name="Google Shape;1738;g127a92d7314_1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3"/>
        <p:cNvGrpSpPr/>
        <p:nvPr/>
      </p:nvGrpSpPr>
      <p:grpSpPr>
        <a:xfrm>
          <a:off x="0" y="0"/>
          <a:ext cx="0" cy="0"/>
          <a:chOff x="0" y="0"/>
          <a:chExt cx="0" cy="0"/>
        </a:xfrm>
      </p:grpSpPr>
      <p:sp>
        <p:nvSpPr>
          <p:cNvPr id="1744" name="Google Shape;1744;g127a92d7314_1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45" name="Google Shape;1745;g127a92d7314_1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2"/>
        <p:cNvGrpSpPr/>
        <p:nvPr/>
      </p:nvGrpSpPr>
      <p:grpSpPr>
        <a:xfrm>
          <a:off x="0" y="0"/>
          <a:ext cx="0" cy="0"/>
          <a:chOff x="0" y="0"/>
          <a:chExt cx="0" cy="0"/>
        </a:xfrm>
      </p:grpSpPr>
      <p:sp>
        <p:nvSpPr>
          <p:cNvPr id="13" name="Google Shape;13;p2"/>
          <p:cNvSpPr/>
          <p:nvPr/>
        </p:nvSpPr>
        <p:spPr>
          <a:xfrm>
            <a:off x="0" y="3642400"/>
            <a:ext cx="12192000" cy="3215600"/>
          </a:xfrm>
          <a:prstGeom prst="rect">
            <a:avLst/>
          </a:prstGeom>
          <a:solidFill>
            <a:srgbClr val="4B72B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2"/>
          <p:cNvSpPr txBox="1">
            <a:spLocks noGrp="1"/>
          </p:cNvSpPr>
          <p:nvPr>
            <p:ph type="ctrTitle"/>
          </p:nvPr>
        </p:nvSpPr>
        <p:spPr>
          <a:xfrm>
            <a:off x="647833" y="352633"/>
            <a:ext cx="10911600" cy="1964800"/>
          </a:xfrm>
          <a:prstGeom prst="rect">
            <a:avLst/>
          </a:prstGeom>
        </p:spPr>
        <p:txBody>
          <a:bodyPr spcFirstLastPara="1" wrap="square" lIns="91425" tIns="91425" rIns="91425" bIns="91425" anchor="b" anchorCtr="0">
            <a:normAutofit/>
          </a:bodyPr>
          <a:lstStyle>
            <a:lvl1pPr lvl="0">
              <a:spcBef>
                <a:spcPts val="0"/>
              </a:spcBef>
              <a:spcAft>
                <a:spcPts val="0"/>
              </a:spcAft>
              <a:buSzPts val="4200"/>
              <a:buFont typeface="Comfortaa"/>
              <a:buNone/>
              <a:defRPr sz="5600">
                <a:latin typeface="Comfortaa"/>
                <a:ea typeface="Comfortaa"/>
                <a:cs typeface="Comfortaa"/>
                <a:sym typeface="Comfortaa"/>
              </a:defRPr>
            </a:lvl1pPr>
            <a:lvl2pPr lvl="1">
              <a:spcBef>
                <a:spcPts val="0"/>
              </a:spcBef>
              <a:spcAft>
                <a:spcPts val="0"/>
              </a:spcAft>
              <a:buSzPts val="4200"/>
              <a:buNone/>
              <a:defRPr sz="5600"/>
            </a:lvl2pPr>
            <a:lvl3pPr lvl="2">
              <a:spcBef>
                <a:spcPts val="0"/>
              </a:spcBef>
              <a:spcAft>
                <a:spcPts val="0"/>
              </a:spcAft>
              <a:buSzPts val="4200"/>
              <a:buNone/>
              <a:defRPr sz="5600"/>
            </a:lvl3pPr>
            <a:lvl4pPr lvl="3">
              <a:spcBef>
                <a:spcPts val="0"/>
              </a:spcBef>
              <a:spcAft>
                <a:spcPts val="0"/>
              </a:spcAft>
              <a:buSzPts val="4200"/>
              <a:buNone/>
              <a:defRPr sz="5600"/>
            </a:lvl4pPr>
            <a:lvl5pPr lvl="4">
              <a:spcBef>
                <a:spcPts val="0"/>
              </a:spcBef>
              <a:spcAft>
                <a:spcPts val="0"/>
              </a:spcAft>
              <a:buSzPts val="4200"/>
              <a:buNone/>
              <a:defRPr sz="5600"/>
            </a:lvl5pPr>
            <a:lvl6pPr lvl="5">
              <a:spcBef>
                <a:spcPts val="0"/>
              </a:spcBef>
              <a:spcAft>
                <a:spcPts val="0"/>
              </a:spcAft>
              <a:buSzPts val="4200"/>
              <a:buNone/>
              <a:defRPr sz="5600"/>
            </a:lvl6pPr>
            <a:lvl7pPr lvl="6">
              <a:spcBef>
                <a:spcPts val="0"/>
              </a:spcBef>
              <a:spcAft>
                <a:spcPts val="0"/>
              </a:spcAft>
              <a:buSzPts val="4200"/>
              <a:buNone/>
              <a:defRPr sz="5600"/>
            </a:lvl7pPr>
            <a:lvl8pPr lvl="7">
              <a:spcBef>
                <a:spcPts val="0"/>
              </a:spcBef>
              <a:spcAft>
                <a:spcPts val="0"/>
              </a:spcAft>
              <a:buSzPts val="4200"/>
              <a:buNone/>
              <a:defRPr sz="5600"/>
            </a:lvl8pPr>
            <a:lvl9pPr lvl="8">
              <a:spcBef>
                <a:spcPts val="0"/>
              </a:spcBef>
              <a:spcAft>
                <a:spcPts val="0"/>
              </a:spcAft>
              <a:buSzPts val="4200"/>
              <a:buNone/>
              <a:defRPr sz="5600"/>
            </a:lvl9pPr>
          </a:lstStyle>
          <a:p>
            <a:endParaRPr/>
          </a:p>
        </p:txBody>
      </p:sp>
      <p:sp>
        <p:nvSpPr>
          <p:cNvPr id="15" name="Google Shape;15;p2"/>
          <p:cNvSpPr txBox="1">
            <a:spLocks noGrp="1"/>
          </p:cNvSpPr>
          <p:nvPr>
            <p:ph type="subTitle" idx="1"/>
          </p:nvPr>
        </p:nvSpPr>
        <p:spPr>
          <a:xfrm>
            <a:off x="647833" y="2317433"/>
            <a:ext cx="10911600" cy="11480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SzPts val="2400"/>
              <a:buNone/>
              <a:defRPr sz="3200"/>
            </a:lvl1pPr>
            <a:lvl2pPr lvl="1">
              <a:lnSpc>
                <a:spcPct val="100000"/>
              </a:lnSpc>
              <a:spcBef>
                <a:spcPts val="0"/>
              </a:spcBef>
              <a:spcAft>
                <a:spcPts val="0"/>
              </a:spcAft>
              <a:buSzPts val="2400"/>
              <a:buNone/>
              <a:defRPr sz="3200"/>
            </a:lvl2pPr>
            <a:lvl3pPr lvl="2">
              <a:lnSpc>
                <a:spcPct val="100000"/>
              </a:lnSpc>
              <a:spcBef>
                <a:spcPts val="0"/>
              </a:spcBef>
              <a:spcAft>
                <a:spcPts val="0"/>
              </a:spcAft>
              <a:buSzPts val="2400"/>
              <a:buNone/>
              <a:defRPr sz="3200"/>
            </a:lvl3pPr>
            <a:lvl4pPr lvl="3">
              <a:lnSpc>
                <a:spcPct val="100000"/>
              </a:lnSpc>
              <a:spcBef>
                <a:spcPts val="0"/>
              </a:spcBef>
              <a:spcAft>
                <a:spcPts val="0"/>
              </a:spcAft>
              <a:buSzPts val="2400"/>
              <a:buNone/>
              <a:defRPr sz="3200"/>
            </a:lvl4pPr>
            <a:lvl5pPr lvl="4">
              <a:lnSpc>
                <a:spcPct val="100000"/>
              </a:lnSpc>
              <a:spcBef>
                <a:spcPts val="0"/>
              </a:spcBef>
              <a:spcAft>
                <a:spcPts val="0"/>
              </a:spcAft>
              <a:buSzPts val="2400"/>
              <a:buNone/>
              <a:defRPr sz="3200"/>
            </a:lvl5pPr>
            <a:lvl6pPr lvl="5">
              <a:lnSpc>
                <a:spcPct val="100000"/>
              </a:lnSpc>
              <a:spcBef>
                <a:spcPts val="0"/>
              </a:spcBef>
              <a:spcAft>
                <a:spcPts val="0"/>
              </a:spcAft>
              <a:buSzPts val="2400"/>
              <a:buNone/>
              <a:defRPr sz="3200"/>
            </a:lvl6pPr>
            <a:lvl7pPr lvl="6">
              <a:lnSpc>
                <a:spcPct val="100000"/>
              </a:lnSpc>
              <a:spcBef>
                <a:spcPts val="0"/>
              </a:spcBef>
              <a:spcAft>
                <a:spcPts val="0"/>
              </a:spcAft>
              <a:buSzPts val="2400"/>
              <a:buNone/>
              <a:defRPr sz="3200"/>
            </a:lvl7pPr>
            <a:lvl8pPr lvl="7">
              <a:lnSpc>
                <a:spcPct val="100000"/>
              </a:lnSpc>
              <a:spcBef>
                <a:spcPts val="0"/>
              </a:spcBef>
              <a:spcAft>
                <a:spcPts val="0"/>
              </a:spcAft>
              <a:buSzPts val="2400"/>
              <a:buNone/>
              <a:defRPr sz="3200"/>
            </a:lvl8pPr>
            <a:lvl9pPr lvl="8">
              <a:lnSpc>
                <a:spcPct val="100000"/>
              </a:lnSpc>
              <a:spcBef>
                <a:spcPts val="0"/>
              </a:spcBef>
              <a:spcAft>
                <a:spcPts val="0"/>
              </a:spcAft>
              <a:buSzPts val="2400"/>
              <a:buNone/>
              <a:defRPr sz="3200"/>
            </a:lvl9pPr>
          </a:lstStyle>
          <a:p>
            <a:endParaRPr/>
          </a:p>
        </p:txBody>
      </p:sp>
      <p:sp>
        <p:nvSpPr>
          <p:cNvPr id="16" name="Google Shape;16;p2"/>
          <p:cNvSpPr txBox="1">
            <a:spLocks noGrp="1"/>
          </p:cNvSpPr>
          <p:nvPr>
            <p:ph type="sldNum" idx="12"/>
          </p:nvPr>
        </p:nvSpPr>
        <p:spPr>
          <a:xfrm>
            <a:off x="11330665" y="6251679"/>
            <a:ext cx="731600" cy="5248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fld id="{00000000-1234-1234-1234-123412341234}" type="slidenum">
              <a:rPr lang="en" smtClean="0"/>
              <a:pPr/>
              <a:t>‹#›</a:t>
            </a:fld>
            <a:endParaRPr lang="en"/>
          </a:p>
        </p:txBody>
      </p:sp>
      <p:pic>
        <p:nvPicPr>
          <p:cNvPr id="17" name="Google Shape;17;p2"/>
          <p:cNvPicPr preferRelativeResize="0"/>
          <p:nvPr/>
        </p:nvPicPr>
        <p:blipFill>
          <a:blip r:embed="rId2">
            <a:alphaModFix/>
          </a:blip>
          <a:stretch>
            <a:fillRect/>
          </a:stretch>
        </p:blipFill>
        <p:spPr>
          <a:xfrm>
            <a:off x="135818" y="3757116"/>
            <a:ext cx="2384092" cy="2986165"/>
          </a:xfrm>
          <a:prstGeom prst="rect">
            <a:avLst/>
          </a:prstGeom>
          <a:noFill/>
          <a:ln>
            <a:noFill/>
          </a:ln>
        </p:spPr>
      </p:pic>
      <p:pic>
        <p:nvPicPr>
          <p:cNvPr id="18" name="Google Shape;18;p2"/>
          <p:cNvPicPr preferRelativeResize="0"/>
          <p:nvPr/>
        </p:nvPicPr>
        <p:blipFill>
          <a:blip r:embed="rId3">
            <a:alphaModFix/>
          </a:blip>
          <a:stretch>
            <a:fillRect/>
          </a:stretch>
        </p:blipFill>
        <p:spPr>
          <a:xfrm>
            <a:off x="7337875" y="4123717"/>
            <a:ext cx="4724400" cy="2032000"/>
          </a:xfrm>
          <a:prstGeom prst="rect">
            <a:avLst/>
          </a:prstGeom>
          <a:noFill/>
          <a:ln>
            <a:noFill/>
          </a:ln>
        </p:spPr>
      </p:pic>
    </p:spTree>
    <p:extLst>
      <p:ext uri="{BB962C8B-B14F-4D97-AF65-F5344CB8AC3E}">
        <p14:creationId xmlns:p14="http://schemas.microsoft.com/office/powerpoint/2010/main" val="28407004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55"/>
        <p:cNvGrpSpPr/>
        <p:nvPr/>
      </p:nvGrpSpPr>
      <p:grpSpPr>
        <a:xfrm>
          <a:off x="0" y="0"/>
          <a:ext cx="0" cy="0"/>
          <a:chOff x="0" y="0"/>
          <a:chExt cx="0" cy="0"/>
        </a:xfrm>
      </p:grpSpPr>
      <p:sp>
        <p:nvSpPr>
          <p:cNvPr id="56" name="Google Shape;56;p11"/>
          <p:cNvSpPr/>
          <p:nvPr/>
        </p:nvSpPr>
        <p:spPr>
          <a:xfrm>
            <a:off x="107600" y="3534800"/>
            <a:ext cx="11976800" cy="3215600"/>
          </a:xfrm>
          <a:prstGeom prst="rect">
            <a:avLst/>
          </a:prstGeom>
          <a:solidFill>
            <a:srgbClr val="4B72B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 name="Google Shape;57;p11"/>
          <p:cNvSpPr txBox="1">
            <a:spLocks noGrp="1"/>
          </p:cNvSpPr>
          <p:nvPr>
            <p:ph type="title" hasCustomPrompt="1"/>
          </p:nvPr>
        </p:nvSpPr>
        <p:spPr>
          <a:xfrm>
            <a:off x="415600" y="990668"/>
            <a:ext cx="11360800" cy="26752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Font typeface="Source Sans Pro"/>
              <a:buNone/>
              <a:defRPr sz="16000">
                <a:latin typeface="Source Sans Pro"/>
                <a:ea typeface="Source Sans Pro"/>
                <a:cs typeface="Source Sans Pro"/>
                <a:sym typeface="Source Sans Pro"/>
              </a:defRPr>
            </a:lvl1pPr>
            <a:lvl2pPr lvl="1" algn="ctr">
              <a:spcBef>
                <a:spcPts val="0"/>
              </a:spcBef>
              <a:spcAft>
                <a:spcPts val="0"/>
              </a:spcAft>
              <a:buSzPts val="12000"/>
              <a:buFont typeface="Source Sans Pro"/>
              <a:buNone/>
              <a:defRPr sz="16000">
                <a:latin typeface="Source Sans Pro"/>
                <a:ea typeface="Source Sans Pro"/>
                <a:cs typeface="Source Sans Pro"/>
                <a:sym typeface="Source Sans Pro"/>
              </a:defRPr>
            </a:lvl2pPr>
            <a:lvl3pPr lvl="2" algn="ctr">
              <a:spcBef>
                <a:spcPts val="0"/>
              </a:spcBef>
              <a:spcAft>
                <a:spcPts val="0"/>
              </a:spcAft>
              <a:buSzPts val="12000"/>
              <a:buFont typeface="Source Sans Pro"/>
              <a:buNone/>
              <a:defRPr sz="16000">
                <a:latin typeface="Source Sans Pro"/>
                <a:ea typeface="Source Sans Pro"/>
                <a:cs typeface="Source Sans Pro"/>
                <a:sym typeface="Source Sans Pro"/>
              </a:defRPr>
            </a:lvl3pPr>
            <a:lvl4pPr lvl="3" algn="ctr">
              <a:spcBef>
                <a:spcPts val="0"/>
              </a:spcBef>
              <a:spcAft>
                <a:spcPts val="0"/>
              </a:spcAft>
              <a:buSzPts val="12000"/>
              <a:buFont typeface="Source Sans Pro"/>
              <a:buNone/>
              <a:defRPr sz="16000">
                <a:latin typeface="Source Sans Pro"/>
                <a:ea typeface="Source Sans Pro"/>
                <a:cs typeface="Source Sans Pro"/>
                <a:sym typeface="Source Sans Pro"/>
              </a:defRPr>
            </a:lvl4pPr>
            <a:lvl5pPr lvl="4" algn="ctr">
              <a:spcBef>
                <a:spcPts val="0"/>
              </a:spcBef>
              <a:spcAft>
                <a:spcPts val="0"/>
              </a:spcAft>
              <a:buSzPts val="12000"/>
              <a:buFont typeface="Source Sans Pro"/>
              <a:buNone/>
              <a:defRPr sz="16000">
                <a:latin typeface="Source Sans Pro"/>
                <a:ea typeface="Source Sans Pro"/>
                <a:cs typeface="Source Sans Pro"/>
                <a:sym typeface="Source Sans Pro"/>
              </a:defRPr>
            </a:lvl5pPr>
            <a:lvl6pPr lvl="5" algn="ctr">
              <a:spcBef>
                <a:spcPts val="0"/>
              </a:spcBef>
              <a:spcAft>
                <a:spcPts val="0"/>
              </a:spcAft>
              <a:buSzPts val="12000"/>
              <a:buFont typeface="Source Sans Pro"/>
              <a:buNone/>
              <a:defRPr sz="16000">
                <a:latin typeface="Source Sans Pro"/>
                <a:ea typeface="Source Sans Pro"/>
                <a:cs typeface="Source Sans Pro"/>
                <a:sym typeface="Source Sans Pro"/>
              </a:defRPr>
            </a:lvl6pPr>
            <a:lvl7pPr lvl="6" algn="ctr">
              <a:spcBef>
                <a:spcPts val="0"/>
              </a:spcBef>
              <a:spcAft>
                <a:spcPts val="0"/>
              </a:spcAft>
              <a:buSzPts val="12000"/>
              <a:buFont typeface="Source Sans Pro"/>
              <a:buNone/>
              <a:defRPr sz="16000">
                <a:latin typeface="Source Sans Pro"/>
                <a:ea typeface="Source Sans Pro"/>
                <a:cs typeface="Source Sans Pro"/>
                <a:sym typeface="Source Sans Pro"/>
              </a:defRPr>
            </a:lvl7pPr>
            <a:lvl8pPr lvl="7" algn="ctr">
              <a:spcBef>
                <a:spcPts val="0"/>
              </a:spcBef>
              <a:spcAft>
                <a:spcPts val="0"/>
              </a:spcAft>
              <a:buSzPts val="12000"/>
              <a:buFont typeface="Source Sans Pro"/>
              <a:buNone/>
              <a:defRPr sz="16000">
                <a:latin typeface="Source Sans Pro"/>
                <a:ea typeface="Source Sans Pro"/>
                <a:cs typeface="Source Sans Pro"/>
                <a:sym typeface="Source Sans Pro"/>
              </a:defRPr>
            </a:lvl8pPr>
            <a:lvl9pPr lvl="8" algn="ctr">
              <a:spcBef>
                <a:spcPts val="0"/>
              </a:spcBef>
              <a:spcAft>
                <a:spcPts val="0"/>
              </a:spcAft>
              <a:buSzPts val="12000"/>
              <a:buFont typeface="Source Sans Pro"/>
              <a:buNone/>
              <a:defRPr sz="16000">
                <a:latin typeface="Source Sans Pro"/>
                <a:ea typeface="Source Sans Pro"/>
                <a:cs typeface="Source Sans Pro"/>
                <a:sym typeface="Source Sans Pro"/>
              </a:defRPr>
            </a:lvl9pPr>
          </a:lstStyle>
          <a:p>
            <a:r>
              <a:t>xx%</a:t>
            </a:r>
          </a:p>
        </p:txBody>
      </p:sp>
      <p:sp>
        <p:nvSpPr>
          <p:cNvPr id="58" name="Google Shape;58;p11"/>
          <p:cNvSpPr txBox="1">
            <a:spLocks noGrp="1"/>
          </p:cNvSpPr>
          <p:nvPr>
            <p:ph type="body" idx="1"/>
          </p:nvPr>
        </p:nvSpPr>
        <p:spPr>
          <a:xfrm>
            <a:off x="415600" y="3793576"/>
            <a:ext cx="11360800" cy="1734400"/>
          </a:xfrm>
          <a:prstGeom prst="rect">
            <a:avLst/>
          </a:prstGeom>
        </p:spPr>
        <p:txBody>
          <a:bodyPr spcFirstLastPara="1" wrap="square" lIns="91425" tIns="91425" rIns="91425" bIns="91425" anchor="t" anchorCtr="0">
            <a:normAutofit/>
          </a:bodyPr>
          <a:lstStyle>
            <a:lvl1pPr marL="609585" lvl="0" indent="-457189" algn="ctr">
              <a:spcBef>
                <a:spcPts val="0"/>
              </a:spcBef>
              <a:spcAft>
                <a:spcPts val="0"/>
              </a:spcAft>
              <a:buClr>
                <a:schemeClr val="lt1"/>
              </a:buClr>
              <a:buSzPts val="1800"/>
              <a:buChar char="●"/>
              <a:defRPr>
                <a:solidFill>
                  <a:schemeClr val="lt1"/>
                </a:solidFill>
              </a:defRPr>
            </a:lvl1pPr>
            <a:lvl2pPr marL="1219170" lvl="1" indent="-423323" algn="ctr">
              <a:spcBef>
                <a:spcPts val="0"/>
              </a:spcBef>
              <a:spcAft>
                <a:spcPts val="0"/>
              </a:spcAft>
              <a:buClr>
                <a:schemeClr val="lt1"/>
              </a:buClr>
              <a:buSzPts val="1400"/>
              <a:buChar char="○"/>
              <a:defRPr>
                <a:solidFill>
                  <a:schemeClr val="lt1"/>
                </a:solidFill>
              </a:defRPr>
            </a:lvl2pPr>
            <a:lvl3pPr marL="1828754" lvl="2" indent="-423323" algn="ctr">
              <a:spcBef>
                <a:spcPts val="0"/>
              </a:spcBef>
              <a:spcAft>
                <a:spcPts val="0"/>
              </a:spcAft>
              <a:buClr>
                <a:schemeClr val="lt1"/>
              </a:buClr>
              <a:buSzPts val="1400"/>
              <a:buChar char="■"/>
              <a:defRPr>
                <a:solidFill>
                  <a:schemeClr val="lt1"/>
                </a:solidFill>
              </a:defRPr>
            </a:lvl3pPr>
            <a:lvl4pPr marL="2438339" lvl="3" indent="-423323" algn="ctr">
              <a:spcBef>
                <a:spcPts val="0"/>
              </a:spcBef>
              <a:spcAft>
                <a:spcPts val="0"/>
              </a:spcAft>
              <a:buClr>
                <a:schemeClr val="lt1"/>
              </a:buClr>
              <a:buSzPts val="1400"/>
              <a:buChar char="●"/>
              <a:defRPr>
                <a:solidFill>
                  <a:schemeClr val="lt1"/>
                </a:solidFill>
              </a:defRPr>
            </a:lvl4pPr>
            <a:lvl5pPr marL="3047924" lvl="4" indent="-423323" algn="ctr">
              <a:spcBef>
                <a:spcPts val="0"/>
              </a:spcBef>
              <a:spcAft>
                <a:spcPts val="0"/>
              </a:spcAft>
              <a:buClr>
                <a:schemeClr val="lt1"/>
              </a:buClr>
              <a:buSzPts val="1400"/>
              <a:buChar char="○"/>
              <a:defRPr>
                <a:solidFill>
                  <a:schemeClr val="lt1"/>
                </a:solidFill>
              </a:defRPr>
            </a:lvl5pPr>
            <a:lvl6pPr marL="3657509" lvl="5" indent="-423323" algn="ctr">
              <a:spcBef>
                <a:spcPts val="0"/>
              </a:spcBef>
              <a:spcAft>
                <a:spcPts val="0"/>
              </a:spcAft>
              <a:buClr>
                <a:schemeClr val="lt1"/>
              </a:buClr>
              <a:buSzPts val="1400"/>
              <a:buChar char="■"/>
              <a:defRPr>
                <a:solidFill>
                  <a:schemeClr val="lt1"/>
                </a:solidFill>
              </a:defRPr>
            </a:lvl6pPr>
            <a:lvl7pPr marL="4267093" lvl="6" indent="-423323" algn="ctr">
              <a:spcBef>
                <a:spcPts val="0"/>
              </a:spcBef>
              <a:spcAft>
                <a:spcPts val="0"/>
              </a:spcAft>
              <a:buClr>
                <a:schemeClr val="lt1"/>
              </a:buClr>
              <a:buSzPts val="1400"/>
              <a:buChar char="●"/>
              <a:defRPr>
                <a:solidFill>
                  <a:schemeClr val="lt1"/>
                </a:solidFill>
              </a:defRPr>
            </a:lvl7pPr>
            <a:lvl8pPr marL="4876678" lvl="7" indent="-423323" algn="ctr">
              <a:spcBef>
                <a:spcPts val="0"/>
              </a:spcBef>
              <a:spcAft>
                <a:spcPts val="0"/>
              </a:spcAft>
              <a:buClr>
                <a:schemeClr val="lt1"/>
              </a:buClr>
              <a:buSzPts val="1400"/>
              <a:buChar char="○"/>
              <a:defRPr>
                <a:solidFill>
                  <a:schemeClr val="lt1"/>
                </a:solidFill>
              </a:defRPr>
            </a:lvl8pPr>
            <a:lvl9pPr marL="5486263" lvl="8" indent="-423323" algn="ctr">
              <a:spcBef>
                <a:spcPts val="0"/>
              </a:spcBef>
              <a:spcAft>
                <a:spcPts val="0"/>
              </a:spcAft>
              <a:buClr>
                <a:schemeClr val="lt1"/>
              </a:buClr>
              <a:buSzPts val="1400"/>
              <a:buChar char="■"/>
              <a:defRPr>
                <a:solidFill>
                  <a:schemeClr val="lt1"/>
                </a:solidFill>
              </a:defRPr>
            </a:lvl9pPr>
          </a:lstStyle>
          <a:p>
            <a:endParaRPr/>
          </a:p>
        </p:txBody>
      </p:sp>
      <p:sp>
        <p:nvSpPr>
          <p:cNvPr id="59" name="Google Shape;59;p11"/>
          <p:cNvSpPr txBox="1">
            <a:spLocks noGrp="1"/>
          </p:cNvSpPr>
          <p:nvPr>
            <p:ph type="sldNum" idx="12"/>
          </p:nvPr>
        </p:nvSpPr>
        <p:spPr>
          <a:xfrm>
            <a:off x="11330665" y="6251679"/>
            <a:ext cx="731600" cy="5248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274572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0"/>
        <p:cNvGrpSpPr/>
        <p:nvPr/>
      </p:nvGrpSpPr>
      <p:grpSpPr>
        <a:xfrm>
          <a:off x="0" y="0"/>
          <a:ext cx="0" cy="0"/>
          <a:chOff x="0" y="0"/>
          <a:chExt cx="0" cy="0"/>
        </a:xfrm>
      </p:grpSpPr>
      <p:sp>
        <p:nvSpPr>
          <p:cNvPr id="61" name="Google Shape;61;p12"/>
          <p:cNvSpPr txBox="1">
            <a:spLocks noGrp="1"/>
          </p:cNvSpPr>
          <p:nvPr>
            <p:ph type="sldNum" idx="12"/>
          </p:nvPr>
        </p:nvSpPr>
        <p:spPr>
          <a:xfrm>
            <a:off x="11330665" y="6251679"/>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9704762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 no graphics">
  <p:cSld name="Blank - no graphics">
    <p:spTree>
      <p:nvGrpSpPr>
        <p:cNvPr id="1" name="Shape 62"/>
        <p:cNvGrpSpPr/>
        <p:nvPr/>
      </p:nvGrpSpPr>
      <p:grpSpPr>
        <a:xfrm>
          <a:off x="0" y="0"/>
          <a:ext cx="0" cy="0"/>
          <a:chOff x="0" y="0"/>
          <a:chExt cx="0" cy="0"/>
        </a:xfrm>
      </p:grpSpPr>
      <p:sp>
        <p:nvSpPr>
          <p:cNvPr id="63" name="Google Shape;63;p13"/>
          <p:cNvSpPr txBox="1">
            <a:spLocks noGrp="1"/>
          </p:cNvSpPr>
          <p:nvPr>
            <p:ph type="sldNum" idx="12"/>
          </p:nvPr>
        </p:nvSpPr>
        <p:spPr>
          <a:xfrm>
            <a:off x="11330665" y="6251679"/>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
        <p:nvSpPr>
          <p:cNvPr id="64" name="Google Shape;64;p13"/>
          <p:cNvSpPr/>
          <p:nvPr/>
        </p:nvSpPr>
        <p:spPr>
          <a:xfrm>
            <a:off x="10633" y="4883167"/>
            <a:ext cx="11693600" cy="19748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 name="Google Shape;65;p13"/>
          <p:cNvSpPr/>
          <p:nvPr/>
        </p:nvSpPr>
        <p:spPr>
          <a:xfrm>
            <a:off x="10534767" y="4955200"/>
            <a:ext cx="1657200" cy="1506400"/>
          </a:xfrm>
          <a:prstGeom prst="roundRect">
            <a:avLst>
              <a:gd name="adj" fmla="val 16667"/>
            </a:avLst>
          </a:prstGeom>
          <a:solidFill>
            <a:schemeClr val="l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4462060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66"/>
        <p:cNvGrpSpPr/>
        <p:nvPr/>
      </p:nvGrpSpPr>
      <p:grpSpPr>
        <a:xfrm>
          <a:off x="0" y="0"/>
          <a:ext cx="0" cy="0"/>
          <a:chOff x="0" y="0"/>
          <a:chExt cx="0" cy="0"/>
        </a:xfrm>
      </p:grpSpPr>
      <p:sp>
        <p:nvSpPr>
          <p:cNvPr id="67" name="Google Shape;67;p14"/>
          <p:cNvSpPr txBox="1">
            <a:spLocks noGrp="1"/>
          </p:cNvSpPr>
          <p:nvPr>
            <p:ph type="title"/>
          </p:nvPr>
        </p:nvSpPr>
        <p:spPr>
          <a:xfrm>
            <a:off x="1097280" y="286603"/>
            <a:ext cx="10058400" cy="1450800"/>
          </a:xfrm>
          <a:prstGeom prst="rect">
            <a:avLst/>
          </a:prstGeom>
          <a:noFill/>
          <a:ln>
            <a:noFill/>
          </a:ln>
        </p:spPr>
        <p:txBody>
          <a:bodyPr spcFirstLastPara="1" wrap="square" lIns="68575" tIns="34275" rIns="68575" bIns="34275" anchor="b" anchorCtr="0">
            <a:normAutofit/>
          </a:bodyPr>
          <a:lstStyle>
            <a:lvl1pPr lvl="0" algn="l">
              <a:lnSpc>
                <a:spcPct val="85000"/>
              </a:lnSpc>
              <a:spcBef>
                <a:spcPts val="0"/>
              </a:spcBef>
              <a:spcAft>
                <a:spcPts val="0"/>
              </a:spcAft>
              <a:buClr>
                <a:srgbClr val="3F3F3F"/>
              </a:buClr>
              <a:buSzPts val="3600"/>
              <a:buFont typeface="Comfortaa SemiBold"/>
              <a:buNone/>
              <a:defRPr sz="1467">
                <a:latin typeface="Comfortaa SemiBold"/>
                <a:ea typeface="Comfortaa SemiBold"/>
                <a:cs typeface="Comfortaa SemiBold"/>
                <a:sym typeface="Comfortaa SemiBold"/>
              </a:defRPr>
            </a:lvl1pPr>
            <a:lvl2pPr lvl="1">
              <a:spcBef>
                <a:spcPts val="0"/>
              </a:spcBef>
              <a:spcAft>
                <a:spcPts val="0"/>
              </a:spcAft>
              <a:buSzPts val="1100"/>
              <a:buNone/>
              <a:defRPr sz="1467"/>
            </a:lvl2pPr>
            <a:lvl3pPr lvl="2">
              <a:spcBef>
                <a:spcPts val="0"/>
              </a:spcBef>
              <a:spcAft>
                <a:spcPts val="0"/>
              </a:spcAft>
              <a:buSzPts val="1100"/>
              <a:buNone/>
              <a:defRPr sz="1467"/>
            </a:lvl3pPr>
            <a:lvl4pPr lvl="3">
              <a:spcBef>
                <a:spcPts val="0"/>
              </a:spcBef>
              <a:spcAft>
                <a:spcPts val="0"/>
              </a:spcAft>
              <a:buSzPts val="1100"/>
              <a:buNone/>
              <a:defRPr sz="1467"/>
            </a:lvl4pPr>
            <a:lvl5pPr lvl="4">
              <a:spcBef>
                <a:spcPts val="0"/>
              </a:spcBef>
              <a:spcAft>
                <a:spcPts val="0"/>
              </a:spcAft>
              <a:buSzPts val="1100"/>
              <a:buNone/>
              <a:defRPr sz="1467"/>
            </a:lvl5pPr>
            <a:lvl6pPr lvl="5">
              <a:spcBef>
                <a:spcPts val="0"/>
              </a:spcBef>
              <a:spcAft>
                <a:spcPts val="0"/>
              </a:spcAft>
              <a:buSzPts val="1100"/>
              <a:buNone/>
              <a:defRPr sz="1467"/>
            </a:lvl6pPr>
            <a:lvl7pPr lvl="6">
              <a:spcBef>
                <a:spcPts val="0"/>
              </a:spcBef>
              <a:spcAft>
                <a:spcPts val="0"/>
              </a:spcAft>
              <a:buSzPts val="1100"/>
              <a:buNone/>
              <a:defRPr sz="1467"/>
            </a:lvl7pPr>
            <a:lvl8pPr lvl="7">
              <a:spcBef>
                <a:spcPts val="0"/>
              </a:spcBef>
              <a:spcAft>
                <a:spcPts val="0"/>
              </a:spcAft>
              <a:buSzPts val="1100"/>
              <a:buNone/>
              <a:defRPr sz="1467"/>
            </a:lvl8pPr>
            <a:lvl9pPr lvl="8">
              <a:spcBef>
                <a:spcPts val="0"/>
              </a:spcBef>
              <a:spcAft>
                <a:spcPts val="0"/>
              </a:spcAft>
              <a:buSzPts val="1100"/>
              <a:buNone/>
              <a:defRPr sz="1467"/>
            </a:lvl9pPr>
          </a:lstStyle>
          <a:p>
            <a:endParaRPr/>
          </a:p>
        </p:txBody>
      </p:sp>
      <p:sp>
        <p:nvSpPr>
          <p:cNvPr id="68" name="Google Shape;68;p14"/>
          <p:cNvSpPr txBox="1">
            <a:spLocks noGrp="1"/>
          </p:cNvSpPr>
          <p:nvPr>
            <p:ph type="body" idx="1"/>
          </p:nvPr>
        </p:nvSpPr>
        <p:spPr>
          <a:xfrm>
            <a:off x="1097280" y="1845733"/>
            <a:ext cx="10058400" cy="4023200"/>
          </a:xfrm>
          <a:prstGeom prst="rect">
            <a:avLst/>
          </a:prstGeom>
          <a:noFill/>
          <a:ln>
            <a:noFill/>
          </a:ln>
        </p:spPr>
        <p:txBody>
          <a:bodyPr spcFirstLastPara="1" wrap="square" lIns="0" tIns="34275" rIns="0" bIns="34275" anchor="t" anchorCtr="0">
            <a:normAutofit/>
          </a:bodyPr>
          <a:lstStyle>
            <a:lvl1pPr marL="609585" lvl="0" indent="-423323" algn="l">
              <a:lnSpc>
                <a:spcPct val="90000"/>
              </a:lnSpc>
              <a:spcBef>
                <a:spcPts val="1200"/>
              </a:spcBef>
              <a:spcAft>
                <a:spcPts val="0"/>
              </a:spcAft>
              <a:buSzPts val="1400"/>
              <a:buChar char="●"/>
              <a:defRPr sz="1467"/>
            </a:lvl1pPr>
            <a:lvl2pPr marL="1219170" lvl="1" indent="-423323" algn="l">
              <a:lnSpc>
                <a:spcPct val="90000"/>
              </a:lnSpc>
              <a:spcBef>
                <a:spcPts val="267"/>
              </a:spcBef>
              <a:spcAft>
                <a:spcPts val="0"/>
              </a:spcAft>
              <a:buSzPts val="1400"/>
              <a:buChar char="○"/>
              <a:defRPr sz="1467"/>
            </a:lvl2pPr>
            <a:lvl3pPr marL="1828754" lvl="2" indent="-423323" algn="l">
              <a:lnSpc>
                <a:spcPct val="90000"/>
              </a:lnSpc>
              <a:spcBef>
                <a:spcPts val="400"/>
              </a:spcBef>
              <a:spcAft>
                <a:spcPts val="0"/>
              </a:spcAft>
              <a:buSzPts val="1400"/>
              <a:buChar char="■"/>
              <a:defRPr sz="1467"/>
            </a:lvl3pPr>
            <a:lvl4pPr marL="2438339" lvl="3" indent="-423323" algn="l">
              <a:lnSpc>
                <a:spcPct val="90000"/>
              </a:lnSpc>
              <a:spcBef>
                <a:spcPts val="400"/>
              </a:spcBef>
              <a:spcAft>
                <a:spcPts val="0"/>
              </a:spcAft>
              <a:buSzPts val="1400"/>
              <a:buChar char="●"/>
              <a:defRPr sz="1467"/>
            </a:lvl4pPr>
            <a:lvl5pPr marL="3047924" lvl="4" indent="-423323" algn="l">
              <a:lnSpc>
                <a:spcPct val="90000"/>
              </a:lnSpc>
              <a:spcBef>
                <a:spcPts val="400"/>
              </a:spcBef>
              <a:spcAft>
                <a:spcPts val="0"/>
              </a:spcAft>
              <a:buSzPts val="1400"/>
              <a:buChar char="○"/>
              <a:defRPr sz="1467"/>
            </a:lvl5pPr>
            <a:lvl6pPr marL="3657509" lvl="5" indent="-423323" algn="l">
              <a:lnSpc>
                <a:spcPct val="90000"/>
              </a:lnSpc>
              <a:spcBef>
                <a:spcPts val="400"/>
              </a:spcBef>
              <a:spcAft>
                <a:spcPts val="0"/>
              </a:spcAft>
              <a:buSzPts val="1400"/>
              <a:buChar char="■"/>
              <a:defRPr sz="1467"/>
            </a:lvl6pPr>
            <a:lvl7pPr marL="4267093" lvl="6" indent="-423323" algn="l">
              <a:lnSpc>
                <a:spcPct val="90000"/>
              </a:lnSpc>
              <a:spcBef>
                <a:spcPts val="400"/>
              </a:spcBef>
              <a:spcAft>
                <a:spcPts val="0"/>
              </a:spcAft>
              <a:buSzPts val="1400"/>
              <a:buChar char="●"/>
              <a:defRPr sz="1467"/>
            </a:lvl7pPr>
            <a:lvl8pPr marL="4876678" lvl="7" indent="-423323" algn="l">
              <a:lnSpc>
                <a:spcPct val="90000"/>
              </a:lnSpc>
              <a:spcBef>
                <a:spcPts val="400"/>
              </a:spcBef>
              <a:spcAft>
                <a:spcPts val="0"/>
              </a:spcAft>
              <a:buSzPts val="1400"/>
              <a:buChar char="○"/>
              <a:defRPr sz="1467"/>
            </a:lvl8pPr>
            <a:lvl9pPr marL="5486263" lvl="8" indent="-423323" algn="l">
              <a:lnSpc>
                <a:spcPct val="90000"/>
              </a:lnSpc>
              <a:spcBef>
                <a:spcPts val="400"/>
              </a:spcBef>
              <a:spcAft>
                <a:spcPts val="400"/>
              </a:spcAft>
              <a:buSzPts val="1400"/>
              <a:buChar char="■"/>
              <a:defRPr sz="1467"/>
            </a:lvl9pPr>
          </a:lstStyle>
          <a:p>
            <a:endParaRPr/>
          </a:p>
        </p:txBody>
      </p:sp>
      <p:sp>
        <p:nvSpPr>
          <p:cNvPr id="69" name="Google Shape;69;p14"/>
          <p:cNvSpPr txBox="1">
            <a:spLocks noGrp="1"/>
          </p:cNvSpPr>
          <p:nvPr>
            <p:ph type="sldNum" idx="12"/>
          </p:nvPr>
        </p:nvSpPr>
        <p:spPr>
          <a:xfrm>
            <a:off x="9900459" y="6459785"/>
            <a:ext cx="1312000" cy="365200"/>
          </a:xfrm>
          <a:prstGeom prst="rect">
            <a:avLst/>
          </a:prstGeom>
          <a:noFill/>
          <a:ln>
            <a:noFill/>
          </a:ln>
        </p:spPr>
        <p:txBody>
          <a:bodyPr spcFirstLastPara="1" wrap="square" lIns="68575" tIns="34275" rIns="68575" bIns="34275" anchor="ctr" anchorCtr="0">
            <a:normAutofit/>
          </a:bodyPr>
          <a:lstStyle>
            <a:lvl1pPr marL="0" lvl="0" indent="0" algn="r">
              <a:spcBef>
                <a:spcPts val="0"/>
              </a:spcBef>
              <a:buNone/>
              <a:defRPr sz="1467"/>
            </a:lvl1pPr>
            <a:lvl2pPr marL="0" lvl="1" indent="0" algn="r">
              <a:spcBef>
                <a:spcPts val="0"/>
              </a:spcBef>
              <a:buNone/>
              <a:defRPr sz="1467"/>
            </a:lvl2pPr>
            <a:lvl3pPr marL="0" lvl="2" indent="0" algn="r">
              <a:spcBef>
                <a:spcPts val="0"/>
              </a:spcBef>
              <a:buNone/>
              <a:defRPr sz="1467"/>
            </a:lvl3pPr>
            <a:lvl4pPr marL="0" lvl="3" indent="0" algn="r">
              <a:spcBef>
                <a:spcPts val="0"/>
              </a:spcBef>
              <a:buNone/>
              <a:defRPr sz="1467"/>
            </a:lvl4pPr>
            <a:lvl5pPr marL="0" lvl="4" indent="0" algn="r">
              <a:spcBef>
                <a:spcPts val="0"/>
              </a:spcBef>
              <a:buNone/>
              <a:defRPr sz="1467"/>
            </a:lvl5pPr>
            <a:lvl6pPr marL="0" lvl="5" indent="0" algn="r">
              <a:spcBef>
                <a:spcPts val="0"/>
              </a:spcBef>
              <a:buNone/>
              <a:defRPr sz="1467"/>
            </a:lvl6pPr>
            <a:lvl7pPr marL="0" lvl="6" indent="0" algn="r">
              <a:spcBef>
                <a:spcPts val="0"/>
              </a:spcBef>
              <a:buNone/>
              <a:defRPr sz="1467"/>
            </a:lvl7pPr>
            <a:lvl8pPr marL="0" lvl="7" indent="0" algn="r">
              <a:spcBef>
                <a:spcPts val="0"/>
              </a:spcBef>
              <a:buNone/>
              <a:defRPr sz="1467"/>
            </a:lvl8pPr>
            <a:lvl9pPr marL="0" lvl="8" indent="0" algn="r">
              <a:spcBef>
                <a:spcPts val="0"/>
              </a:spcBef>
              <a:buNone/>
              <a:defRPr sz="1467"/>
            </a:lvl9pPr>
          </a:lstStyle>
          <a:p>
            <a:fld id="{00000000-1234-1234-1234-123412341234}" type="slidenum">
              <a:rPr lang="en" smtClean="0"/>
              <a:pPr/>
              <a:t>‹#›</a:t>
            </a:fld>
            <a:endParaRPr lang="en"/>
          </a:p>
        </p:txBody>
      </p:sp>
    </p:spTree>
    <p:extLst>
      <p:ext uri="{BB962C8B-B14F-4D97-AF65-F5344CB8AC3E}">
        <p14:creationId xmlns:p14="http://schemas.microsoft.com/office/powerpoint/2010/main" val="27410061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70"/>
        <p:cNvGrpSpPr/>
        <p:nvPr/>
      </p:nvGrpSpPr>
      <p:grpSpPr>
        <a:xfrm>
          <a:off x="0" y="0"/>
          <a:ext cx="0" cy="0"/>
          <a:chOff x="0" y="0"/>
          <a:chExt cx="0" cy="0"/>
        </a:xfrm>
      </p:grpSpPr>
      <p:sp>
        <p:nvSpPr>
          <p:cNvPr id="71" name="Google Shape;71;p15"/>
          <p:cNvSpPr txBox="1">
            <a:spLocks noGrp="1"/>
          </p:cNvSpPr>
          <p:nvPr>
            <p:ph type="title"/>
          </p:nvPr>
        </p:nvSpPr>
        <p:spPr>
          <a:xfrm>
            <a:off x="609600" y="274637"/>
            <a:ext cx="10972800" cy="1143200"/>
          </a:xfrm>
          <a:prstGeom prst="rect">
            <a:avLst/>
          </a:prstGeom>
          <a:noFill/>
          <a:ln>
            <a:noFill/>
          </a:ln>
        </p:spPr>
        <p:txBody>
          <a:bodyPr spcFirstLastPara="1" wrap="square" lIns="68575" tIns="34275" rIns="68575" bIns="34275" anchor="ctr" anchorCtr="0">
            <a:normAutofit/>
          </a:bodyPr>
          <a:lstStyle>
            <a:lvl1pPr lvl="0" algn="l" rtl="0">
              <a:spcBef>
                <a:spcPts val="0"/>
              </a:spcBef>
              <a:spcAft>
                <a:spcPts val="0"/>
              </a:spcAft>
              <a:buClr>
                <a:schemeClr val="dk1"/>
              </a:buClr>
              <a:buSzPts val="1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72" name="Google Shape;72;p15"/>
          <p:cNvSpPr txBox="1">
            <a:spLocks noGrp="1"/>
          </p:cNvSpPr>
          <p:nvPr>
            <p:ph type="body" idx="1"/>
          </p:nvPr>
        </p:nvSpPr>
        <p:spPr>
          <a:xfrm>
            <a:off x="609600" y="1600201"/>
            <a:ext cx="5384800" cy="4526000"/>
          </a:xfrm>
          <a:prstGeom prst="rect">
            <a:avLst/>
          </a:prstGeom>
          <a:noFill/>
          <a:ln>
            <a:noFill/>
          </a:ln>
        </p:spPr>
        <p:txBody>
          <a:bodyPr spcFirstLastPara="1" wrap="square" lIns="68575" tIns="34275" rIns="68575" bIns="34275" anchor="t" anchorCtr="0">
            <a:normAutofit/>
          </a:bodyPr>
          <a:lstStyle>
            <a:lvl1pPr marL="609585" lvl="0" indent="-482588" algn="l" rtl="0">
              <a:spcBef>
                <a:spcPts val="533"/>
              </a:spcBef>
              <a:spcAft>
                <a:spcPts val="0"/>
              </a:spcAft>
              <a:buClr>
                <a:schemeClr val="dk1"/>
              </a:buClr>
              <a:buSzPts val="2100"/>
              <a:buChar char="●"/>
              <a:defRPr sz="2800"/>
            </a:lvl1pPr>
            <a:lvl2pPr marL="1219170" lvl="1" indent="-457189" algn="l" rtl="0">
              <a:spcBef>
                <a:spcPts val="1600"/>
              </a:spcBef>
              <a:spcAft>
                <a:spcPts val="0"/>
              </a:spcAft>
              <a:buClr>
                <a:schemeClr val="dk1"/>
              </a:buClr>
              <a:buSzPts val="1800"/>
              <a:buChar char="○"/>
              <a:defRPr sz="2400"/>
            </a:lvl2pPr>
            <a:lvl3pPr marL="1828754" lvl="2" indent="-431789" algn="l" rtl="0">
              <a:spcBef>
                <a:spcPts val="1600"/>
              </a:spcBef>
              <a:spcAft>
                <a:spcPts val="0"/>
              </a:spcAft>
              <a:buClr>
                <a:schemeClr val="dk1"/>
              </a:buClr>
              <a:buSzPts val="1500"/>
              <a:buChar char="■"/>
              <a:defRPr sz="2000"/>
            </a:lvl3pPr>
            <a:lvl4pPr marL="2438339" lvl="3" indent="-423323" algn="l" rtl="0">
              <a:spcBef>
                <a:spcPts val="1600"/>
              </a:spcBef>
              <a:spcAft>
                <a:spcPts val="0"/>
              </a:spcAft>
              <a:buClr>
                <a:schemeClr val="dk1"/>
              </a:buClr>
              <a:buSzPts val="1400"/>
              <a:buChar char="●"/>
              <a:defRPr sz="1867"/>
            </a:lvl4pPr>
            <a:lvl5pPr marL="3047924" lvl="4" indent="-423323" algn="l" rtl="0">
              <a:spcBef>
                <a:spcPts val="1600"/>
              </a:spcBef>
              <a:spcAft>
                <a:spcPts val="0"/>
              </a:spcAft>
              <a:buClr>
                <a:schemeClr val="dk1"/>
              </a:buClr>
              <a:buSzPts val="1400"/>
              <a:buChar char="○"/>
              <a:defRPr sz="1867"/>
            </a:lvl5pPr>
            <a:lvl6pPr marL="3657509" lvl="5" indent="-423323" algn="l" rtl="0">
              <a:spcBef>
                <a:spcPts val="1600"/>
              </a:spcBef>
              <a:spcAft>
                <a:spcPts val="0"/>
              </a:spcAft>
              <a:buClr>
                <a:schemeClr val="dk1"/>
              </a:buClr>
              <a:buSzPts val="1400"/>
              <a:buChar char="■"/>
              <a:defRPr sz="1867"/>
            </a:lvl6pPr>
            <a:lvl7pPr marL="4267093" lvl="6" indent="-423323" algn="l" rtl="0">
              <a:spcBef>
                <a:spcPts val="1600"/>
              </a:spcBef>
              <a:spcAft>
                <a:spcPts val="0"/>
              </a:spcAft>
              <a:buClr>
                <a:schemeClr val="dk1"/>
              </a:buClr>
              <a:buSzPts val="1400"/>
              <a:buChar char="●"/>
              <a:defRPr sz="1867"/>
            </a:lvl7pPr>
            <a:lvl8pPr marL="4876678" lvl="7" indent="-423323" algn="l" rtl="0">
              <a:spcBef>
                <a:spcPts val="1600"/>
              </a:spcBef>
              <a:spcAft>
                <a:spcPts val="0"/>
              </a:spcAft>
              <a:buClr>
                <a:schemeClr val="dk1"/>
              </a:buClr>
              <a:buSzPts val="1400"/>
              <a:buChar char="○"/>
              <a:defRPr sz="1867"/>
            </a:lvl8pPr>
            <a:lvl9pPr marL="5486263" lvl="8" indent="-423323" algn="l" rtl="0">
              <a:spcBef>
                <a:spcPts val="1600"/>
              </a:spcBef>
              <a:spcAft>
                <a:spcPts val="1600"/>
              </a:spcAft>
              <a:buClr>
                <a:schemeClr val="dk1"/>
              </a:buClr>
              <a:buSzPts val="1400"/>
              <a:buChar char="■"/>
              <a:defRPr sz="1867"/>
            </a:lvl9pPr>
          </a:lstStyle>
          <a:p>
            <a:endParaRPr/>
          </a:p>
        </p:txBody>
      </p:sp>
      <p:sp>
        <p:nvSpPr>
          <p:cNvPr id="73" name="Google Shape;73;p15"/>
          <p:cNvSpPr txBox="1">
            <a:spLocks noGrp="1"/>
          </p:cNvSpPr>
          <p:nvPr>
            <p:ph type="body" idx="2"/>
          </p:nvPr>
        </p:nvSpPr>
        <p:spPr>
          <a:xfrm>
            <a:off x="6197600" y="1600201"/>
            <a:ext cx="5384800" cy="4526000"/>
          </a:xfrm>
          <a:prstGeom prst="rect">
            <a:avLst/>
          </a:prstGeom>
          <a:noFill/>
          <a:ln>
            <a:noFill/>
          </a:ln>
        </p:spPr>
        <p:txBody>
          <a:bodyPr spcFirstLastPara="1" wrap="square" lIns="68575" tIns="34275" rIns="68575" bIns="34275" anchor="t" anchorCtr="0">
            <a:normAutofit/>
          </a:bodyPr>
          <a:lstStyle>
            <a:lvl1pPr marL="609585" lvl="0" indent="-482588" algn="l" rtl="0">
              <a:spcBef>
                <a:spcPts val="533"/>
              </a:spcBef>
              <a:spcAft>
                <a:spcPts val="0"/>
              </a:spcAft>
              <a:buClr>
                <a:schemeClr val="dk1"/>
              </a:buClr>
              <a:buSzPts val="2100"/>
              <a:buChar char="●"/>
              <a:defRPr sz="2800"/>
            </a:lvl1pPr>
            <a:lvl2pPr marL="1219170" lvl="1" indent="-457189" algn="l" rtl="0">
              <a:spcBef>
                <a:spcPts val="1600"/>
              </a:spcBef>
              <a:spcAft>
                <a:spcPts val="0"/>
              </a:spcAft>
              <a:buClr>
                <a:schemeClr val="dk1"/>
              </a:buClr>
              <a:buSzPts val="1800"/>
              <a:buChar char="○"/>
              <a:defRPr sz="2400"/>
            </a:lvl2pPr>
            <a:lvl3pPr marL="1828754" lvl="2" indent="-431789" algn="l" rtl="0">
              <a:spcBef>
                <a:spcPts val="1600"/>
              </a:spcBef>
              <a:spcAft>
                <a:spcPts val="0"/>
              </a:spcAft>
              <a:buClr>
                <a:schemeClr val="dk1"/>
              </a:buClr>
              <a:buSzPts val="1500"/>
              <a:buChar char="■"/>
              <a:defRPr sz="2000"/>
            </a:lvl3pPr>
            <a:lvl4pPr marL="2438339" lvl="3" indent="-423323" algn="l" rtl="0">
              <a:spcBef>
                <a:spcPts val="1600"/>
              </a:spcBef>
              <a:spcAft>
                <a:spcPts val="0"/>
              </a:spcAft>
              <a:buClr>
                <a:schemeClr val="dk1"/>
              </a:buClr>
              <a:buSzPts val="1400"/>
              <a:buChar char="●"/>
              <a:defRPr sz="1867"/>
            </a:lvl4pPr>
            <a:lvl5pPr marL="3047924" lvl="4" indent="-423323" algn="l" rtl="0">
              <a:spcBef>
                <a:spcPts val="1600"/>
              </a:spcBef>
              <a:spcAft>
                <a:spcPts val="0"/>
              </a:spcAft>
              <a:buClr>
                <a:schemeClr val="dk1"/>
              </a:buClr>
              <a:buSzPts val="1400"/>
              <a:buChar char="○"/>
              <a:defRPr sz="1867"/>
            </a:lvl5pPr>
            <a:lvl6pPr marL="3657509" lvl="5" indent="-423323" algn="l" rtl="0">
              <a:spcBef>
                <a:spcPts val="1600"/>
              </a:spcBef>
              <a:spcAft>
                <a:spcPts val="0"/>
              </a:spcAft>
              <a:buClr>
                <a:schemeClr val="dk1"/>
              </a:buClr>
              <a:buSzPts val="1400"/>
              <a:buChar char="■"/>
              <a:defRPr sz="1867"/>
            </a:lvl6pPr>
            <a:lvl7pPr marL="4267093" lvl="6" indent="-423323" algn="l" rtl="0">
              <a:spcBef>
                <a:spcPts val="1600"/>
              </a:spcBef>
              <a:spcAft>
                <a:spcPts val="0"/>
              </a:spcAft>
              <a:buClr>
                <a:schemeClr val="dk1"/>
              </a:buClr>
              <a:buSzPts val="1400"/>
              <a:buChar char="●"/>
              <a:defRPr sz="1867"/>
            </a:lvl7pPr>
            <a:lvl8pPr marL="4876678" lvl="7" indent="-423323" algn="l" rtl="0">
              <a:spcBef>
                <a:spcPts val="1600"/>
              </a:spcBef>
              <a:spcAft>
                <a:spcPts val="0"/>
              </a:spcAft>
              <a:buClr>
                <a:schemeClr val="dk1"/>
              </a:buClr>
              <a:buSzPts val="1400"/>
              <a:buChar char="○"/>
              <a:defRPr sz="1867"/>
            </a:lvl8pPr>
            <a:lvl9pPr marL="5486263" lvl="8" indent="-423323" algn="l" rtl="0">
              <a:spcBef>
                <a:spcPts val="1600"/>
              </a:spcBef>
              <a:spcAft>
                <a:spcPts val="1600"/>
              </a:spcAft>
              <a:buClr>
                <a:schemeClr val="dk1"/>
              </a:buClr>
              <a:buSzPts val="1400"/>
              <a:buChar char="■"/>
              <a:defRPr sz="1867"/>
            </a:lvl9pPr>
          </a:lstStyle>
          <a:p>
            <a:endParaRPr/>
          </a:p>
        </p:txBody>
      </p:sp>
      <p:sp>
        <p:nvSpPr>
          <p:cNvPr id="74" name="Google Shape;74;p15"/>
          <p:cNvSpPr txBox="1">
            <a:spLocks noGrp="1"/>
          </p:cNvSpPr>
          <p:nvPr>
            <p:ph type="sldNum" idx="12"/>
          </p:nvPr>
        </p:nvSpPr>
        <p:spPr>
          <a:xfrm>
            <a:off x="11409045" y="6333135"/>
            <a:ext cx="731600" cy="524800"/>
          </a:xfrm>
          <a:prstGeom prst="rect">
            <a:avLst/>
          </a:prstGeom>
        </p:spPr>
        <p:txBody>
          <a:bodyPr spcFirstLastPara="1" wrap="square" lIns="91425" tIns="91425" rIns="91425" bIns="91425" anchor="t" anchorCtr="0">
            <a:normAutofit/>
          </a:bodyPr>
          <a:lstStyle>
            <a:lvl1pPr lvl="0">
              <a:buNone/>
              <a:defRPr sz="1733">
                <a:solidFill>
                  <a:schemeClr val="dk2"/>
                </a:solidFill>
              </a:defRPr>
            </a:lvl1pPr>
            <a:lvl2pPr lvl="1">
              <a:buNone/>
              <a:defRPr sz="1733">
                <a:solidFill>
                  <a:schemeClr val="dk2"/>
                </a:solidFill>
              </a:defRPr>
            </a:lvl2pPr>
            <a:lvl3pPr lvl="2">
              <a:buNone/>
              <a:defRPr sz="1733">
                <a:solidFill>
                  <a:schemeClr val="dk2"/>
                </a:solidFill>
              </a:defRPr>
            </a:lvl3pPr>
            <a:lvl4pPr lvl="3">
              <a:buNone/>
              <a:defRPr sz="1733">
                <a:solidFill>
                  <a:schemeClr val="dk2"/>
                </a:solidFill>
              </a:defRPr>
            </a:lvl4pPr>
            <a:lvl5pPr lvl="4">
              <a:buNone/>
              <a:defRPr sz="1733">
                <a:solidFill>
                  <a:schemeClr val="dk2"/>
                </a:solidFill>
              </a:defRPr>
            </a:lvl5pPr>
            <a:lvl6pPr lvl="5">
              <a:buNone/>
              <a:defRPr sz="1733">
                <a:solidFill>
                  <a:schemeClr val="dk2"/>
                </a:solidFill>
              </a:defRPr>
            </a:lvl6pPr>
            <a:lvl7pPr lvl="6">
              <a:buNone/>
              <a:defRPr sz="1733">
                <a:solidFill>
                  <a:schemeClr val="dk2"/>
                </a:solidFill>
              </a:defRPr>
            </a:lvl7pPr>
            <a:lvl8pPr lvl="7">
              <a:buNone/>
              <a:defRPr sz="1733">
                <a:solidFill>
                  <a:schemeClr val="dk2"/>
                </a:solidFill>
              </a:defRPr>
            </a:lvl8pPr>
            <a:lvl9pPr lvl="8">
              <a:buNone/>
              <a:defRPr sz="1733">
                <a:solidFill>
                  <a:schemeClr val="dk2"/>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5631541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Content 1">
  <p:cSld name="Title and Content 1">
    <p:spTree>
      <p:nvGrpSpPr>
        <p:cNvPr id="1" name="Shape 75"/>
        <p:cNvGrpSpPr/>
        <p:nvPr/>
      </p:nvGrpSpPr>
      <p:grpSpPr>
        <a:xfrm>
          <a:off x="0" y="0"/>
          <a:ext cx="0" cy="0"/>
          <a:chOff x="0" y="0"/>
          <a:chExt cx="0" cy="0"/>
        </a:xfrm>
      </p:grpSpPr>
      <p:sp>
        <p:nvSpPr>
          <p:cNvPr id="76" name="Google Shape;76;p16"/>
          <p:cNvSpPr txBox="1">
            <a:spLocks noGrp="1"/>
          </p:cNvSpPr>
          <p:nvPr>
            <p:ph type="title"/>
          </p:nvPr>
        </p:nvSpPr>
        <p:spPr>
          <a:xfrm>
            <a:off x="415600" y="593367"/>
            <a:ext cx="11360800" cy="831200"/>
          </a:xfrm>
          <a:prstGeom prst="rect">
            <a:avLst/>
          </a:prstGeom>
          <a:noFill/>
          <a:ln>
            <a:noFill/>
          </a:ln>
        </p:spPr>
        <p:txBody>
          <a:bodyPr spcFirstLastPara="1" wrap="square" lIns="91425" tIns="91425" rIns="91425" bIns="91425" anchor="t" anchorCtr="0">
            <a:normAutofit/>
          </a:bodyPr>
          <a:lstStyle>
            <a:lvl1pPr lvl="0" algn="l" rtl="0">
              <a:lnSpc>
                <a:spcPct val="100000"/>
              </a:lnSpc>
              <a:spcBef>
                <a:spcPts val="0"/>
              </a:spcBef>
              <a:spcAft>
                <a:spcPts val="0"/>
              </a:spcAft>
              <a:buSzPts val="3000"/>
              <a:buNone/>
              <a:defRPr/>
            </a:lvl1pPr>
            <a:lvl2pPr lvl="1" algn="l" rtl="0">
              <a:lnSpc>
                <a:spcPct val="100000"/>
              </a:lnSpc>
              <a:spcBef>
                <a:spcPts val="0"/>
              </a:spcBef>
              <a:spcAft>
                <a:spcPts val="0"/>
              </a:spcAft>
              <a:buSzPts val="3000"/>
              <a:buNone/>
              <a:defRPr/>
            </a:lvl2pPr>
            <a:lvl3pPr lvl="2" algn="l" rtl="0">
              <a:lnSpc>
                <a:spcPct val="100000"/>
              </a:lnSpc>
              <a:spcBef>
                <a:spcPts val="0"/>
              </a:spcBef>
              <a:spcAft>
                <a:spcPts val="0"/>
              </a:spcAft>
              <a:buSzPts val="3000"/>
              <a:buNone/>
              <a:defRPr/>
            </a:lvl3pPr>
            <a:lvl4pPr lvl="3" algn="l" rtl="0">
              <a:lnSpc>
                <a:spcPct val="100000"/>
              </a:lnSpc>
              <a:spcBef>
                <a:spcPts val="0"/>
              </a:spcBef>
              <a:spcAft>
                <a:spcPts val="0"/>
              </a:spcAft>
              <a:buSzPts val="3000"/>
              <a:buNone/>
              <a:defRPr/>
            </a:lvl4pPr>
            <a:lvl5pPr lvl="4" algn="l" rtl="0">
              <a:lnSpc>
                <a:spcPct val="100000"/>
              </a:lnSpc>
              <a:spcBef>
                <a:spcPts val="0"/>
              </a:spcBef>
              <a:spcAft>
                <a:spcPts val="0"/>
              </a:spcAft>
              <a:buSzPts val="3000"/>
              <a:buNone/>
              <a:defRPr/>
            </a:lvl5pPr>
            <a:lvl6pPr lvl="5" algn="l" rtl="0">
              <a:lnSpc>
                <a:spcPct val="100000"/>
              </a:lnSpc>
              <a:spcBef>
                <a:spcPts val="0"/>
              </a:spcBef>
              <a:spcAft>
                <a:spcPts val="0"/>
              </a:spcAft>
              <a:buSzPts val="3000"/>
              <a:buNone/>
              <a:defRPr/>
            </a:lvl6pPr>
            <a:lvl7pPr lvl="6" algn="l" rtl="0">
              <a:lnSpc>
                <a:spcPct val="100000"/>
              </a:lnSpc>
              <a:spcBef>
                <a:spcPts val="0"/>
              </a:spcBef>
              <a:spcAft>
                <a:spcPts val="0"/>
              </a:spcAft>
              <a:buSzPts val="3000"/>
              <a:buNone/>
              <a:defRPr/>
            </a:lvl7pPr>
            <a:lvl8pPr lvl="7" algn="l" rtl="0">
              <a:lnSpc>
                <a:spcPct val="100000"/>
              </a:lnSpc>
              <a:spcBef>
                <a:spcPts val="0"/>
              </a:spcBef>
              <a:spcAft>
                <a:spcPts val="0"/>
              </a:spcAft>
              <a:buSzPts val="3000"/>
              <a:buNone/>
              <a:defRPr/>
            </a:lvl8pPr>
            <a:lvl9pPr lvl="8" algn="l" rtl="0">
              <a:lnSpc>
                <a:spcPct val="100000"/>
              </a:lnSpc>
              <a:spcBef>
                <a:spcPts val="0"/>
              </a:spcBef>
              <a:spcAft>
                <a:spcPts val="0"/>
              </a:spcAft>
              <a:buSzPts val="3000"/>
              <a:buNone/>
              <a:defRPr/>
            </a:lvl9pPr>
          </a:lstStyle>
          <a:p>
            <a:endParaRPr/>
          </a:p>
        </p:txBody>
      </p:sp>
      <p:sp>
        <p:nvSpPr>
          <p:cNvPr id="77" name="Google Shape;77;p16"/>
          <p:cNvSpPr txBox="1">
            <a:spLocks noGrp="1"/>
          </p:cNvSpPr>
          <p:nvPr>
            <p:ph type="sldNum" idx="12"/>
          </p:nvPr>
        </p:nvSpPr>
        <p:spPr>
          <a:xfrm>
            <a:off x="11330665" y="6251679"/>
            <a:ext cx="731600" cy="524800"/>
          </a:xfrm>
          <a:prstGeom prst="rect">
            <a:avLst/>
          </a:prstGeom>
          <a:noFill/>
          <a:ln>
            <a:noFill/>
          </a:ln>
        </p:spPr>
        <p:txBody>
          <a:bodyPr spcFirstLastPara="1" wrap="square" lIns="91425" tIns="91425" rIns="91425" bIns="91425" anchor="ctr" anchorCtr="0">
            <a:normAutofit/>
          </a:bodyPr>
          <a:lstStyle>
            <a:lvl1pPr marL="0" lvl="0" indent="0" algn="r" rtl="0">
              <a:lnSpc>
                <a:spcPct val="100000"/>
              </a:lnSpc>
              <a:spcBef>
                <a:spcPts val="0"/>
              </a:spcBef>
              <a:spcAft>
                <a:spcPts val="0"/>
              </a:spcAft>
              <a:buSzPts val="700"/>
              <a:buNone/>
              <a:defRPr/>
            </a:lvl1pPr>
            <a:lvl2pPr marL="0" lvl="1" indent="0" algn="r" rtl="0">
              <a:lnSpc>
                <a:spcPct val="100000"/>
              </a:lnSpc>
              <a:spcBef>
                <a:spcPts val="0"/>
              </a:spcBef>
              <a:spcAft>
                <a:spcPts val="0"/>
              </a:spcAft>
              <a:buSzPts val="700"/>
              <a:buNone/>
              <a:defRPr/>
            </a:lvl2pPr>
            <a:lvl3pPr marL="0" lvl="2" indent="0" algn="r" rtl="0">
              <a:lnSpc>
                <a:spcPct val="100000"/>
              </a:lnSpc>
              <a:spcBef>
                <a:spcPts val="0"/>
              </a:spcBef>
              <a:spcAft>
                <a:spcPts val="0"/>
              </a:spcAft>
              <a:buSzPts val="700"/>
              <a:buNone/>
              <a:defRPr/>
            </a:lvl3pPr>
            <a:lvl4pPr marL="0" lvl="3" indent="0" algn="r" rtl="0">
              <a:lnSpc>
                <a:spcPct val="100000"/>
              </a:lnSpc>
              <a:spcBef>
                <a:spcPts val="0"/>
              </a:spcBef>
              <a:spcAft>
                <a:spcPts val="0"/>
              </a:spcAft>
              <a:buSzPts val="700"/>
              <a:buNone/>
              <a:defRPr/>
            </a:lvl4pPr>
            <a:lvl5pPr marL="0" lvl="4" indent="0" algn="r" rtl="0">
              <a:lnSpc>
                <a:spcPct val="100000"/>
              </a:lnSpc>
              <a:spcBef>
                <a:spcPts val="0"/>
              </a:spcBef>
              <a:spcAft>
                <a:spcPts val="0"/>
              </a:spcAft>
              <a:buSzPts val="700"/>
              <a:buNone/>
              <a:defRPr/>
            </a:lvl5pPr>
            <a:lvl6pPr marL="0" lvl="5" indent="0" algn="r" rtl="0">
              <a:lnSpc>
                <a:spcPct val="100000"/>
              </a:lnSpc>
              <a:spcBef>
                <a:spcPts val="0"/>
              </a:spcBef>
              <a:spcAft>
                <a:spcPts val="0"/>
              </a:spcAft>
              <a:buSzPts val="700"/>
              <a:buNone/>
              <a:defRPr/>
            </a:lvl6pPr>
            <a:lvl7pPr marL="0" lvl="6" indent="0" algn="r" rtl="0">
              <a:lnSpc>
                <a:spcPct val="100000"/>
              </a:lnSpc>
              <a:spcBef>
                <a:spcPts val="0"/>
              </a:spcBef>
              <a:spcAft>
                <a:spcPts val="0"/>
              </a:spcAft>
              <a:buSzPts val="700"/>
              <a:buNone/>
              <a:defRPr/>
            </a:lvl7pPr>
            <a:lvl8pPr marL="0" lvl="7" indent="0" algn="r" rtl="0">
              <a:lnSpc>
                <a:spcPct val="100000"/>
              </a:lnSpc>
              <a:spcBef>
                <a:spcPts val="0"/>
              </a:spcBef>
              <a:spcAft>
                <a:spcPts val="0"/>
              </a:spcAft>
              <a:buSzPts val="700"/>
              <a:buNone/>
              <a:defRPr/>
            </a:lvl8pPr>
            <a:lvl9pPr marL="0" lvl="8" indent="0" algn="r" rtl="0">
              <a:lnSpc>
                <a:spcPct val="100000"/>
              </a:lnSpc>
              <a:spcBef>
                <a:spcPts val="0"/>
              </a:spcBef>
              <a:spcAft>
                <a:spcPts val="0"/>
              </a:spcAft>
              <a:buSzPts val="700"/>
              <a:buNone/>
              <a:defRPr/>
            </a:lvl9pPr>
          </a:lstStyle>
          <a:p>
            <a:fld id="{00000000-1234-1234-1234-123412341234}" type="slidenum">
              <a:rPr lang="en" smtClean="0"/>
              <a:pPr/>
              <a:t>‹#›</a:t>
            </a:fld>
            <a:endParaRPr lang="en"/>
          </a:p>
        </p:txBody>
      </p:sp>
      <p:sp>
        <p:nvSpPr>
          <p:cNvPr id="78" name="Google Shape;78;p16"/>
          <p:cNvSpPr txBox="1">
            <a:spLocks noGrp="1"/>
          </p:cNvSpPr>
          <p:nvPr>
            <p:ph type="body" idx="1"/>
          </p:nvPr>
        </p:nvSpPr>
        <p:spPr>
          <a:xfrm>
            <a:off x="415604" y="1536633"/>
            <a:ext cx="11360800" cy="4555200"/>
          </a:xfrm>
          <a:prstGeom prst="rect">
            <a:avLst/>
          </a:prstGeom>
          <a:noFill/>
          <a:ln>
            <a:noFill/>
          </a:ln>
        </p:spPr>
        <p:txBody>
          <a:bodyPr spcFirstLastPara="1" wrap="square" lIns="91425" tIns="91425" rIns="91425" bIns="91425" anchor="t" anchorCtr="0">
            <a:normAutofit/>
          </a:bodyPr>
          <a:lstStyle>
            <a:lvl1pPr marL="609585" lvl="0" indent="-423323" algn="l" rtl="0">
              <a:lnSpc>
                <a:spcPct val="115000"/>
              </a:lnSpc>
              <a:spcBef>
                <a:spcPts val="0"/>
              </a:spcBef>
              <a:spcAft>
                <a:spcPts val="0"/>
              </a:spcAft>
              <a:buSzPts val="1400"/>
              <a:buChar char="●"/>
              <a:defRPr sz="1467">
                <a:latin typeface="Calibri"/>
                <a:ea typeface="Calibri"/>
                <a:cs typeface="Calibri"/>
                <a:sym typeface="Calibri"/>
              </a:defRPr>
            </a:lvl1pPr>
            <a:lvl2pPr marL="1219170" lvl="1" indent="-406390" algn="l" rtl="0">
              <a:lnSpc>
                <a:spcPct val="115000"/>
              </a:lnSpc>
              <a:spcBef>
                <a:spcPts val="0"/>
              </a:spcBef>
              <a:spcAft>
                <a:spcPts val="0"/>
              </a:spcAft>
              <a:buSzPts val="1200"/>
              <a:buChar char="○"/>
              <a:defRPr sz="1200"/>
            </a:lvl2pPr>
            <a:lvl3pPr marL="1828754" lvl="2" indent="-406390" algn="l" rtl="0">
              <a:lnSpc>
                <a:spcPct val="115000"/>
              </a:lnSpc>
              <a:spcBef>
                <a:spcPts val="0"/>
              </a:spcBef>
              <a:spcAft>
                <a:spcPts val="0"/>
              </a:spcAft>
              <a:buSzPts val="1200"/>
              <a:buChar char="■"/>
              <a:defRPr sz="1200"/>
            </a:lvl3pPr>
            <a:lvl4pPr marL="2438339" lvl="3" indent="-406390" algn="l" rtl="0">
              <a:lnSpc>
                <a:spcPct val="115000"/>
              </a:lnSpc>
              <a:spcBef>
                <a:spcPts val="0"/>
              </a:spcBef>
              <a:spcAft>
                <a:spcPts val="0"/>
              </a:spcAft>
              <a:buSzPts val="1200"/>
              <a:buChar char="●"/>
              <a:defRPr sz="1200"/>
            </a:lvl4pPr>
            <a:lvl5pPr marL="3047924" lvl="4" indent="-406390" algn="l" rtl="0">
              <a:lnSpc>
                <a:spcPct val="115000"/>
              </a:lnSpc>
              <a:spcBef>
                <a:spcPts val="0"/>
              </a:spcBef>
              <a:spcAft>
                <a:spcPts val="0"/>
              </a:spcAft>
              <a:buSzPts val="1200"/>
              <a:buChar char="○"/>
              <a:defRPr sz="1200"/>
            </a:lvl5pPr>
            <a:lvl6pPr marL="3657509" lvl="5" indent="-406390" algn="l" rtl="0">
              <a:lnSpc>
                <a:spcPct val="115000"/>
              </a:lnSpc>
              <a:spcBef>
                <a:spcPts val="0"/>
              </a:spcBef>
              <a:spcAft>
                <a:spcPts val="0"/>
              </a:spcAft>
              <a:buSzPts val="1200"/>
              <a:buChar char="■"/>
              <a:defRPr sz="1200"/>
            </a:lvl6pPr>
            <a:lvl7pPr marL="4267093" lvl="6" indent="-406390" algn="l" rtl="0">
              <a:lnSpc>
                <a:spcPct val="115000"/>
              </a:lnSpc>
              <a:spcBef>
                <a:spcPts val="0"/>
              </a:spcBef>
              <a:spcAft>
                <a:spcPts val="0"/>
              </a:spcAft>
              <a:buSzPts val="1200"/>
              <a:buChar char="●"/>
              <a:defRPr sz="1200"/>
            </a:lvl7pPr>
            <a:lvl8pPr marL="4876678" lvl="7" indent="-406390" algn="l" rtl="0">
              <a:lnSpc>
                <a:spcPct val="115000"/>
              </a:lnSpc>
              <a:spcBef>
                <a:spcPts val="0"/>
              </a:spcBef>
              <a:spcAft>
                <a:spcPts val="0"/>
              </a:spcAft>
              <a:buSzPts val="1200"/>
              <a:buChar char="○"/>
              <a:defRPr sz="1200"/>
            </a:lvl8pPr>
            <a:lvl9pPr marL="5486263" lvl="8" indent="-406390" algn="l" rtl="0">
              <a:lnSpc>
                <a:spcPct val="115000"/>
              </a:lnSpc>
              <a:spcBef>
                <a:spcPts val="0"/>
              </a:spcBef>
              <a:spcAft>
                <a:spcPts val="0"/>
              </a:spcAft>
              <a:buSzPts val="1200"/>
              <a:buChar char="■"/>
              <a:defRPr sz="1200"/>
            </a:lvl9pPr>
          </a:lstStyle>
          <a:p>
            <a:endParaRPr/>
          </a:p>
        </p:txBody>
      </p:sp>
    </p:spTree>
    <p:extLst>
      <p:ext uri="{BB962C8B-B14F-4D97-AF65-F5344CB8AC3E}">
        <p14:creationId xmlns:p14="http://schemas.microsoft.com/office/powerpoint/2010/main" val="3454630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9"/>
        <p:cNvGrpSpPr/>
        <p:nvPr/>
      </p:nvGrpSpPr>
      <p:grpSpPr>
        <a:xfrm>
          <a:off x="0" y="0"/>
          <a:ext cx="0" cy="0"/>
          <a:chOff x="0" y="0"/>
          <a:chExt cx="0" cy="0"/>
        </a:xfrm>
      </p:grpSpPr>
      <p:sp>
        <p:nvSpPr>
          <p:cNvPr id="20" name="Google Shape;20;p3"/>
          <p:cNvSpPr/>
          <p:nvPr/>
        </p:nvSpPr>
        <p:spPr>
          <a:xfrm>
            <a:off x="0" y="3642400"/>
            <a:ext cx="12192000" cy="3215600"/>
          </a:xfrm>
          <a:prstGeom prst="rect">
            <a:avLst/>
          </a:prstGeom>
          <a:solidFill>
            <a:srgbClr val="4B72B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 name="Google Shape;21;p3"/>
          <p:cNvSpPr txBox="1">
            <a:spLocks noGrp="1"/>
          </p:cNvSpPr>
          <p:nvPr>
            <p:ph type="title"/>
          </p:nvPr>
        </p:nvSpPr>
        <p:spPr>
          <a:xfrm>
            <a:off x="647833" y="2286000"/>
            <a:ext cx="10911600" cy="1047600"/>
          </a:xfrm>
          <a:prstGeom prst="rect">
            <a:avLst/>
          </a:prstGeom>
        </p:spPr>
        <p:txBody>
          <a:bodyPr spcFirstLastPara="1" wrap="square" lIns="91425" tIns="91425" rIns="91425" bIns="91425" anchor="b" anchorCtr="0">
            <a:normAutofit/>
          </a:bodyPr>
          <a:lstStyle>
            <a:lvl1pPr lvl="0">
              <a:spcBef>
                <a:spcPts val="0"/>
              </a:spcBef>
              <a:spcAft>
                <a:spcPts val="0"/>
              </a:spcAft>
              <a:buSzPts val="3600"/>
              <a:buFont typeface="Comfortaa"/>
              <a:buNone/>
              <a:defRPr sz="4800">
                <a:latin typeface="Comfortaa"/>
                <a:ea typeface="Comfortaa"/>
                <a:cs typeface="Comfortaa"/>
                <a:sym typeface="Comfortaa"/>
              </a:defRPr>
            </a:lvl1pPr>
            <a:lvl2pPr lvl="1">
              <a:spcBef>
                <a:spcPts val="0"/>
              </a:spcBef>
              <a:spcAft>
                <a:spcPts val="0"/>
              </a:spcAft>
              <a:buSzPts val="3600"/>
              <a:buNone/>
              <a:defRPr sz="4800"/>
            </a:lvl2pPr>
            <a:lvl3pPr lvl="2">
              <a:spcBef>
                <a:spcPts val="0"/>
              </a:spcBef>
              <a:spcAft>
                <a:spcPts val="0"/>
              </a:spcAft>
              <a:buSzPts val="3600"/>
              <a:buNone/>
              <a:defRPr sz="4800"/>
            </a:lvl3pPr>
            <a:lvl4pPr lvl="3">
              <a:spcBef>
                <a:spcPts val="0"/>
              </a:spcBef>
              <a:spcAft>
                <a:spcPts val="0"/>
              </a:spcAft>
              <a:buSzPts val="3600"/>
              <a:buNone/>
              <a:defRPr sz="4800"/>
            </a:lvl4pPr>
            <a:lvl5pPr lvl="4">
              <a:spcBef>
                <a:spcPts val="0"/>
              </a:spcBef>
              <a:spcAft>
                <a:spcPts val="0"/>
              </a:spcAft>
              <a:buSzPts val="3600"/>
              <a:buNone/>
              <a:defRPr sz="4800"/>
            </a:lvl5pPr>
            <a:lvl6pPr lvl="5">
              <a:spcBef>
                <a:spcPts val="0"/>
              </a:spcBef>
              <a:spcAft>
                <a:spcPts val="0"/>
              </a:spcAft>
              <a:buSzPts val="3600"/>
              <a:buNone/>
              <a:defRPr sz="4800"/>
            </a:lvl6pPr>
            <a:lvl7pPr lvl="6">
              <a:spcBef>
                <a:spcPts val="0"/>
              </a:spcBef>
              <a:spcAft>
                <a:spcPts val="0"/>
              </a:spcAft>
              <a:buSzPts val="3600"/>
              <a:buNone/>
              <a:defRPr sz="4800"/>
            </a:lvl7pPr>
            <a:lvl8pPr lvl="7">
              <a:spcBef>
                <a:spcPts val="0"/>
              </a:spcBef>
              <a:spcAft>
                <a:spcPts val="0"/>
              </a:spcAft>
              <a:buSzPts val="3600"/>
              <a:buNone/>
              <a:defRPr sz="4800"/>
            </a:lvl8pPr>
            <a:lvl9pPr lvl="8">
              <a:spcBef>
                <a:spcPts val="0"/>
              </a:spcBef>
              <a:spcAft>
                <a:spcPts val="0"/>
              </a:spcAft>
              <a:buSzPts val="3600"/>
              <a:buNone/>
              <a:defRPr sz="4800"/>
            </a:lvl9pPr>
          </a:lstStyle>
          <a:p>
            <a:endParaRPr/>
          </a:p>
        </p:txBody>
      </p:sp>
      <p:sp>
        <p:nvSpPr>
          <p:cNvPr id="22" name="Google Shape;22;p3"/>
          <p:cNvSpPr txBox="1">
            <a:spLocks noGrp="1"/>
          </p:cNvSpPr>
          <p:nvPr>
            <p:ph type="sldNum" idx="12"/>
          </p:nvPr>
        </p:nvSpPr>
        <p:spPr>
          <a:xfrm>
            <a:off x="11330665" y="6251679"/>
            <a:ext cx="731600" cy="5248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345222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415600" y="593367"/>
            <a:ext cx="11360800" cy="831200"/>
          </a:xfrm>
          <a:prstGeom prst="rect">
            <a:avLst/>
          </a:prstGeom>
        </p:spPr>
        <p:txBody>
          <a:bodyPr spcFirstLastPara="1" wrap="square" lIns="91425" tIns="91425" rIns="91425" bIns="91425" anchor="t" anchorCtr="0">
            <a:normAutofit/>
          </a:bodyPr>
          <a:lstStyle>
            <a:lvl1pPr lvl="0">
              <a:spcBef>
                <a:spcPts val="0"/>
              </a:spcBef>
              <a:spcAft>
                <a:spcPts val="0"/>
              </a:spcAft>
              <a:buSzPts val="3000"/>
              <a:buFont typeface="Comfortaa"/>
              <a:buNone/>
              <a:defRPr>
                <a:latin typeface="Comfortaa"/>
                <a:ea typeface="Comfortaa"/>
                <a:cs typeface="Comfortaa"/>
                <a:sym typeface="Comfortaa"/>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5" name="Google Shape;25;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26" name="Google Shape;26;p4"/>
          <p:cNvSpPr txBox="1">
            <a:spLocks noGrp="1"/>
          </p:cNvSpPr>
          <p:nvPr>
            <p:ph type="sldNum" idx="12"/>
          </p:nvPr>
        </p:nvSpPr>
        <p:spPr>
          <a:xfrm>
            <a:off x="11330665" y="6251679"/>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8576769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no graphics">
  <p:cSld name="Title and body no graphics">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415600" y="593367"/>
            <a:ext cx="11360800" cy="8312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Font typeface="Comfortaa"/>
              <a:buNone/>
              <a:defRPr>
                <a:latin typeface="Comfortaa"/>
                <a:ea typeface="Comfortaa"/>
                <a:cs typeface="Comfortaa"/>
                <a:sym typeface="Comfortaa"/>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9" name="Google Shape;29;p5"/>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rtl="0">
              <a:spcBef>
                <a:spcPts val="0"/>
              </a:spcBef>
              <a:spcAft>
                <a:spcPts val="0"/>
              </a:spcAft>
              <a:buSzPts val="1800"/>
              <a:buChar char="●"/>
              <a:defRPr/>
            </a:lvl1pPr>
            <a:lvl2pPr marL="1219170" lvl="1" indent="-423323" rtl="0">
              <a:spcBef>
                <a:spcPts val="0"/>
              </a:spcBef>
              <a:spcAft>
                <a:spcPts val="0"/>
              </a:spcAft>
              <a:buSzPts val="1400"/>
              <a:buChar char="○"/>
              <a:defRPr/>
            </a:lvl2pPr>
            <a:lvl3pPr marL="1828754" lvl="2" indent="-423323" rtl="0">
              <a:spcBef>
                <a:spcPts val="0"/>
              </a:spcBef>
              <a:spcAft>
                <a:spcPts val="0"/>
              </a:spcAft>
              <a:buSzPts val="1400"/>
              <a:buChar char="■"/>
              <a:defRPr/>
            </a:lvl3pPr>
            <a:lvl4pPr marL="2438339" lvl="3" indent="-423323" rtl="0">
              <a:spcBef>
                <a:spcPts val="0"/>
              </a:spcBef>
              <a:spcAft>
                <a:spcPts val="0"/>
              </a:spcAft>
              <a:buSzPts val="1400"/>
              <a:buChar char="●"/>
              <a:defRPr/>
            </a:lvl4pPr>
            <a:lvl5pPr marL="3047924" lvl="4" indent="-423323" rtl="0">
              <a:spcBef>
                <a:spcPts val="0"/>
              </a:spcBef>
              <a:spcAft>
                <a:spcPts val="0"/>
              </a:spcAft>
              <a:buSzPts val="1400"/>
              <a:buChar char="○"/>
              <a:defRPr/>
            </a:lvl5pPr>
            <a:lvl6pPr marL="3657509" lvl="5" indent="-423323" rtl="0">
              <a:spcBef>
                <a:spcPts val="0"/>
              </a:spcBef>
              <a:spcAft>
                <a:spcPts val="0"/>
              </a:spcAft>
              <a:buSzPts val="1400"/>
              <a:buChar char="■"/>
              <a:defRPr/>
            </a:lvl6pPr>
            <a:lvl7pPr marL="4267093" lvl="6" indent="-423323" rtl="0">
              <a:spcBef>
                <a:spcPts val="0"/>
              </a:spcBef>
              <a:spcAft>
                <a:spcPts val="0"/>
              </a:spcAft>
              <a:buSzPts val="1400"/>
              <a:buChar char="●"/>
              <a:defRPr/>
            </a:lvl7pPr>
            <a:lvl8pPr marL="4876678" lvl="7" indent="-423323" rtl="0">
              <a:spcBef>
                <a:spcPts val="0"/>
              </a:spcBef>
              <a:spcAft>
                <a:spcPts val="0"/>
              </a:spcAft>
              <a:buSzPts val="1400"/>
              <a:buChar char="○"/>
              <a:defRPr/>
            </a:lvl8pPr>
            <a:lvl9pPr marL="5486263" lvl="8" indent="-423323" rtl="0">
              <a:spcBef>
                <a:spcPts val="0"/>
              </a:spcBef>
              <a:spcAft>
                <a:spcPts val="0"/>
              </a:spcAft>
              <a:buSzPts val="1400"/>
              <a:buChar char="■"/>
              <a:defRPr/>
            </a:lvl9pPr>
          </a:lstStyle>
          <a:p>
            <a:endParaRPr/>
          </a:p>
        </p:txBody>
      </p:sp>
      <p:sp>
        <p:nvSpPr>
          <p:cNvPr id="30" name="Google Shape;30;p5"/>
          <p:cNvSpPr txBox="1">
            <a:spLocks noGrp="1"/>
          </p:cNvSpPr>
          <p:nvPr>
            <p:ph type="sldNum" idx="12"/>
          </p:nvPr>
        </p:nvSpPr>
        <p:spPr>
          <a:xfrm>
            <a:off x="11330665" y="6251679"/>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
        <p:nvSpPr>
          <p:cNvPr id="31" name="Google Shape;31;p5"/>
          <p:cNvSpPr/>
          <p:nvPr/>
        </p:nvSpPr>
        <p:spPr>
          <a:xfrm>
            <a:off x="10633" y="4883167"/>
            <a:ext cx="11693600" cy="19748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 name="Google Shape;32;p5"/>
          <p:cNvSpPr/>
          <p:nvPr/>
        </p:nvSpPr>
        <p:spPr>
          <a:xfrm>
            <a:off x="10534767" y="4955200"/>
            <a:ext cx="1657200" cy="1506400"/>
          </a:xfrm>
          <a:prstGeom prst="roundRect">
            <a:avLst>
              <a:gd name="adj" fmla="val 16667"/>
            </a:avLst>
          </a:prstGeom>
          <a:solidFill>
            <a:schemeClr val="l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7132047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415600" y="593367"/>
            <a:ext cx="11360800" cy="8312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5" name="Google Shape;35;p6"/>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36" name="Google Shape;36;p6"/>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37" name="Google Shape;37;p6"/>
          <p:cNvSpPr txBox="1">
            <a:spLocks noGrp="1"/>
          </p:cNvSpPr>
          <p:nvPr>
            <p:ph type="sldNum" idx="12"/>
          </p:nvPr>
        </p:nvSpPr>
        <p:spPr>
          <a:xfrm>
            <a:off x="11330665" y="6251679"/>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0765074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8"/>
        <p:cNvGrpSpPr/>
        <p:nvPr/>
      </p:nvGrpSpPr>
      <p:grpSpPr>
        <a:xfrm>
          <a:off x="0" y="0"/>
          <a:ext cx="0" cy="0"/>
          <a:chOff x="0" y="0"/>
          <a:chExt cx="0" cy="0"/>
        </a:xfrm>
      </p:grpSpPr>
      <p:sp>
        <p:nvSpPr>
          <p:cNvPr id="39" name="Google Shape;39;p7"/>
          <p:cNvSpPr txBox="1">
            <a:spLocks noGrp="1"/>
          </p:cNvSpPr>
          <p:nvPr>
            <p:ph type="title"/>
          </p:nvPr>
        </p:nvSpPr>
        <p:spPr>
          <a:xfrm>
            <a:off x="415600" y="593367"/>
            <a:ext cx="11360800" cy="8312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40" name="Google Shape;40;p7"/>
          <p:cNvSpPr txBox="1">
            <a:spLocks noGrp="1"/>
          </p:cNvSpPr>
          <p:nvPr>
            <p:ph type="sldNum" idx="12"/>
          </p:nvPr>
        </p:nvSpPr>
        <p:spPr>
          <a:xfrm>
            <a:off x="11330665" y="6251679"/>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2343666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41"/>
        <p:cNvGrpSpPr/>
        <p:nvPr/>
      </p:nvGrpSpPr>
      <p:grpSpPr>
        <a:xfrm>
          <a:off x="0" y="0"/>
          <a:ext cx="0" cy="0"/>
          <a:chOff x="0" y="0"/>
          <a:chExt cx="0" cy="0"/>
        </a:xfrm>
      </p:grpSpPr>
      <p:sp>
        <p:nvSpPr>
          <p:cNvPr id="42" name="Google Shape;42;p8"/>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43" name="Google Shape;43;p8"/>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normAutofit/>
          </a:bodyPr>
          <a:lstStyle>
            <a:lvl1pPr marL="609585" lvl="0" indent="-406390">
              <a:spcBef>
                <a:spcPts val="0"/>
              </a:spcBef>
              <a:spcAft>
                <a:spcPts val="0"/>
              </a:spcAft>
              <a:buSzPts val="1200"/>
              <a:buChar char="●"/>
              <a:defRPr sz="1600"/>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44" name="Google Shape;44;p8"/>
          <p:cNvSpPr txBox="1">
            <a:spLocks noGrp="1"/>
          </p:cNvSpPr>
          <p:nvPr>
            <p:ph type="sldNum" idx="12"/>
          </p:nvPr>
        </p:nvSpPr>
        <p:spPr>
          <a:xfrm>
            <a:off x="11330665" y="6251679"/>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5326756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rgbClr val="4B72B8"/>
        </a:solidFill>
        <a:effectLst/>
      </p:bgPr>
    </p:bg>
    <p:spTree>
      <p:nvGrpSpPr>
        <p:cNvPr id="1" name="Shape 45"/>
        <p:cNvGrpSpPr/>
        <p:nvPr/>
      </p:nvGrpSpPr>
      <p:grpSpPr>
        <a:xfrm>
          <a:off x="0" y="0"/>
          <a:ext cx="0" cy="0"/>
          <a:chOff x="0" y="0"/>
          <a:chExt cx="0" cy="0"/>
        </a:xfrm>
      </p:grpSpPr>
      <p:sp>
        <p:nvSpPr>
          <p:cNvPr id="46" name="Google Shape;46;p9"/>
          <p:cNvSpPr txBox="1">
            <a:spLocks noGrp="1"/>
          </p:cNvSpPr>
          <p:nvPr>
            <p:ph type="title"/>
          </p:nvPr>
        </p:nvSpPr>
        <p:spPr>
          <a:xfrm>
            <a:off x="653667" y="701800"/>
            <a:ext cx="7472000" cy="54544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4800"/>
              <a:buNone/>
              <a:defRPr sz="6400">
                <a:solidFill>
                  <a:schemeClr val="lt1"/>
                </a:solidFill>
              </a:defRPr>
            </a:lvl1pPr>
            <a:lvl2pPr lvl="1">
              <a:spcBef>
                <a:spcPts val="0"/>
              </a:spcBef>
              <a:spcAft>
                <a:spcPts val="0"/>
              </a:spcAft>
              <a:buClr>
                <a:schemeClr val="lt1"/>
              </a:buClr>
              <a:buSzPts val="4800"/>
              <a:buNone/>
              <a:defRPr sz="6400">
                <a:solidFill>
                  <a:schemeClr val="lt1"/>
                </a:solidFill>
              </a:defRPr>
            </a:lvl2pPr>
            <a:lvl3pPr lvl="2">
              <a:spcBef>
                <a:spcPts val="0"/>
              </a:spcBef>
              <a:spcAft>
                <a:spcPts val="0"/>
              </a:spcAft>
              <a:buClr>
                <a:schemeClr val="lt1"/>
              </a:buClr>
              <a:buSzPts val="4800"/>
              <a:buNone/>
              <a:defRPr sz="6400">
                <a:solidFill>
                  <a:schemeClr val="lt1"/>
                </a:solidFill>
              </a:defRPr>
            </a:lvl3pPr>
            <a:lvl4pPr lvl="3">
              <a:spcBef>
                <a:spcPts val="0"/>
              </a:spcBef>
              <a:spcAft>
                <a:spcPts val="0"/>
              </a:spcAft>
              <a:buClr>
                <a:schemeClr val="lt1"/>
              </a:buClr>
              <a:buSzPts val="4800"/>
              <a:buNone/>
              <a:defRPr sz="6400">
                <a:solidFill>
                  <a:schemeClr val="lt1"/>
                </a:solidFill>
              </a:defRPr>
            </a:lvl4pPr>
            <a:lvl5pPr lvl="4">
              <a:spcBef>
                <a:spcPts val="0"/>
              </a:spcBef>
              <a:spcAft>
                <a:spcPts val="0"/>
              </a:spcAft>
              <a:buClr>
                <a:schemeClr val="lt1"/>
              </a:buClr>
              <a:buSzPts val="4800"/>
              <a:buNone/>
              <a:defRPr sz="6400">
                <a:solidFill>
                  <a:schemeClr val="lt1"/>
                </a:solidFill>
              </a:defRPr>
            </a:lvl5pPr>
            <a:lvl6pPr lvl="5">
              <a:spcBef>
                <a:spcPts val="0"/>
              </a:spcBef>
              <a:spcAft>
                <a:spcPts val="0"/>
              </a:spcAft>
              <a:buClr>
                <a:schemeClr val="lt1"/>
              </a:buClr>
              <a:buSzPts val="4800"/>
              <a:buNone/>
              <a:defRPr sz="6400">
                <a:solidFill>
                  <a:schemeClr val="lt1"/>
                </a:solidFill>
              </a:defRPr>
            </a:lvl6pPr>
            <a:lvl7pPr lvl="6">
              <a:spcBef>
                <a:spcPts val="0"/>
              </a:spcBef>
              <a:spcAft>
                <a:spcPts val="0"/>
              </a:spcAft>
              <a:buClr>
                <a:schemeClr val="lt1"/>
              </a:buClr>
              <a:buSzPts val="4800"/>
              <a:buNone/>
              <a:defRPr sz="6400">
                <a:solidFill>
                  <a:schemeClr val="lt1"/>
                </a:solidFill>
              </a:defRPr>
            </a:lvl7pPr>
            <a:lvl8pPr lvl="7">
              <a:spcBef>
                <a:spcPts val="0"/>
              </a:spcBef>
              <a:spcAft>
                <a:spcPts val="0"/>
              </a:spcAft>
              <a:buClr>
                <a:schemeClr val="lt1"/>
              </a:buClr>
              <a:buSzPts val="4800"/>
              <a:buNone/>
              <a:defRPr sz="6400">
                <a:solidFill>
                  <a:schemeClr val="lt1"/>
                </a:solidFill>
              </a:defRPr>
            </a:lvl8pPr>
            <a:lvl9pPr lvl="8">
              <a:spcBef>
                <a:spcPts val="0"/>
              </a:spcBef>
              <a:spcAft>
                <a:spcPts val="0"/>
              </a:spcAft>
              <a:buClr>
                <a:schemeClr val="lt1"/>
              </a:buClr>
              <a:buSzPts val="4800"/>
              <a:buNone/>
              <a:defRPr sz="6400">
                <a:solidFill>
                  <a:schemeClr val="lt1"/>
                </a:solidFill>
              </a:defRPr>
            </a:lvl9pPr>
          </a:lstStyle>
          <a:p>
            <a:endParaRPr/>
          </a:p>
        </p:txBody>
      </p:sp>
      <p:sp>
        <p:nvSpPr>
          <p:cNvPr id="47" name="Google Shape;47;p9"/>
          <p:cNvSpPr txBox="1">
            <a:spLocks noGrp="1"/>
          </p:cNvSpPr>
          <p:nvPr>
            <p:ph type="sldNum" idx="12"/>
          </p:nvPr>
        </p:nvSpPr>
        <p:spPr>
          <a:xfrm>
            <a:off x="11330665" y="6251679"/>
            <a:ext cx="731600" cy="5248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2243735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8"/>
        <p:cNvGrpSpPr/>
        <p:nvPr/>
      </p:nvGrpSpPr>
      <p:grpSpPr>
        <a:xfrm>
          <a:off x="0" y="0"/>
          <a:ext cx="0" cy="0"/>
          <a:chOff x="0" y="0"/>
          <a:chExt cx="0" cy="0"/>
        </a:xfrm>
      </p:grpSpPr>
      <p:sp>
        <p:nvSpPr>
          <p:cNvPr id="49" name="Google Shape;49;p10"/>
          <p:cNvSpPr/>
          <p:nvPr/>
        </p:nvSpPr>
        <p:spPr>
          <a:xfrm>
            <a:off x="6182400" y="107600"/>
            <a:ext cx="5902000" cy="6642800"/>
          </a:xfrm>
          <a:prstGeom prst="rect">
            <a:avLst/>
          </a:prstGeom>
          <a:solidFill>
            <a:srgbClr val="4B72B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cxnSp>
        <p:nvCxnSpPr>
          <p:cNvPr id="50" name="Google Shape;50;p10"/>
          <p:cNvCxnSpPr/>
          <p:nvPr/>
        </p:nvCxnSpPr>
        <p:spPr>
          <a:xfrm>
            <a:off x="6706233" y="5994000"/>
            <a:ext cx="624400" cy="0"/>
          </a:xfrm>
          <a:prstGeom prst="straightConnector1">
            <a:avLst/>
          </a:prstGeom>
          <a:noFill/>
          <a:ln w="19050" cap="flat" cmpd="sng">
            <a:solidFill>
              <a:schemeClr val="lt1"/>
            </a:solidFill>
            <a:prstDash val="solid"/>
            <a:round/>
            <a:headEnd type="none" w="sm" len="sm"/>
            <a:tailEnd type="none" w="sm" len="sm"/>
          </a:ln>
        </p:spPr>
      </p:cxnSp>
      <p:sp>
        <p:nvSpPr>
          <p:cNvPr id="51" name="Google Shape;51;p10"/>
          <p:cNvSpPr txBox="1">
            <a:spLocks noGrp="1"/>
          </p:cNvSpPr>
          <p:nvPr>
            <p:ph type="title"/>
          </p:nvPr>
        </p:nvSpPr>
        <p:spPr>
          <a:xfrm>
            <a:off x="354000" y="1575600"/>
            <a:ext cx="5393600" cy="2044800"/>
          </a:xfrm>
          <a:prstGeom prst="rect">
            <a:avLst/>
          </a:prstGeom>
        </p:spPr>
        <p:txBody>
          <a:bodyPr spcFirstLastPara="1" wrap="square" lIns="91425" tIns="91425" rIns="91425" bIns="91425" anchor="b" anchorCtr="0">
            <a:normAutofit/>
          </a:bodyPr>
          <a:lstStyle>
            <a:lvl1pPr lvl="0" algn="ctr">
              <a:spcBef>
                <a:spcPts val="0"/>
              </a:spcBef>
              <a:spcAft>
                <a:spcPts val="0"/>
              </a:spcAft>
              <a:buSzPts val="3800"/>
              <a:buNone/>
              <a:defRPr sz="5067"/>
            </a:lvl1pPr>
            <a:lvl2pPr lvl="1" algn="ctr">
              <a:spcBef>
                <a:spcPts val="0"/>
              </a:spcBef>
              <a:spcAft>
                <a:spcPts val="0"/>
              </a:spcAft>
              <a:buSzPts val="3800"/>
              <a:buNone/>
              <a:defRPr sz="5067"/>
            </a:lvl2pPr>
            <a:lvl3pPr lvl="2" algn="ctr">
              <a:spcBef>
                <a:spcPts val="0"/>
              </a:spcBef>
              <a:spcAft>
                <a:spcPts val="0"/>
              </a:spcAft>
              <a:buSzPts val="3800"/>
              <a:buNone/>
              <a:defRPr sz="5067"/>
            </a:lvl3pPr>
            <a:lvl4pPr lvl="3" algn="ctr">
              <a:spcBef>
                <a:spcPts val="0"/>
              </a:spcBef>
              <a:spcAft>
                <a:spcPts val="0"/>
              </a:spcAft>
              <a:buSzPts val="3800"/>
              <a:buNone/>
              <a:defRPr sz="5067"/>
            </a:lvl4pPr>
            <a:lvl5pPr lvl="4" algn="ctr">
              <a:spcBef>
                <a:spcPts val="0"/>
              </a:spcBef>
              <a:spcAft>
                <a:spcPts val="0"/>
              </a:spcAft>
              <a:buSzPts val="3800"/>
              <a:buNone/>
              <a:defRPr sz="5067"/>
            </a:lvl5pPr>
            <a:lvl6pPr lvl="5" algn="ctr">
              <a:spcBef>
                <a:spcPts val="0"/>
              </a:spcBef>
              <a:spcAft>
                <a:spcPts val="0"/>
              </a:spcAft>
              <a:buSzPts val="3800"/>
              <a:buNone/>
              <a:defRPr sz="5067"/>
            </a:lvl6pPr>
            <a:lvl7pPr lvl="6" algn="ctr">
              <a:spcBef>
                <a:spcPts val="0"/>
              </a:spcBef>
              <a:spcAft>
                <a:spcPts val="0"/>
              </a:spcAft>
              <a:buSzPts val="3800"/>
              <a:buNone/>
              <a:defRPr sz="5067"/>
            </a:lvl7pPr>
            <a:lvl8pPr lvl="7" algn="ctr">
              <a:spcBef>
                <a:spcPts val="0"/>
              </a:spcBef>
              <a:spcAft>
                <a:spcPts val="0"/>
              </a:spcAft>
              <a:buSzPts val="3800"/>
              <a:buNone/>
              <a:defRPr sz="5067"/>
            </a:lvl8pPr>
            <a:lvl9pPr lvl="8" algn="ctr">
              <a:spcBef>
                <a:spcPts val="0"/>
              </a:spcBef>
              <a:spcAft>
                <a:spcPts val="0"/>
              </a:spcAft>
              <a:buSzPts val="3800"/>
              <a:buNone/>
              <a:defRPr sz="5067"/>
            </a:lvl9pPr>
          </a:lstStyle>
          <a:p>
            <a:endParaRPr/>
          </a:p>
        </p:txBody>
      </p:sp>
      <p:sp>
        <p:nvSpPr>
          <p:cNvPr id="52" name="Google Shape;52;p10"/>
          <p:cNvSpPr txBox="1">
            <a:spLocks noGrp="1"/>
          </p:cNvSpPr>
          <p:nvPr>
            <p:ph type="subTitle" idx="1"/>
          </p:nvPr>
        </p:nvSpPr>
        <p:spPr>
          <a:xfrm>
            <a:off x="354000" y="3692001"/>
            <a:ext cx="5393600" cy="17940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53" name="Google Shape;53;p10"/>
          <p:cNvSpPr txBox="1">
            <a:spLocks noGrp="1"/>
          </p:cNvSpPr>
          <p:nvPr>
            <p:ph type="body" idx="2"/>
          </p:nvPr>
        </p:nvSpPr>
        <p:spPr>
          <a:xfrm>
            <a:off x="6586000" y="965600"/>
            <a:ext cx="5116000" cy="4926800"/>
          </a:xfrm>
          <a:prstGeom prst="rect">
            <a:avLst/>
          </a:prstGeom>
        </p:spPr>
        <p:txBody>
          <a:bodyPr spcFirstLastPara="1" wrap="square" lIns="91425" tIns="91425" rIns="91425" bIns="91425" anchor="ctr" anchorCtr="0">
            <a:normAutofit/>
          </a:bodyPr>
          <a:lstStyle>
            <a:lvl1pPr marL="609585" lvl="0" indent="-457189">
              <a:spcBef>
                <a:spcPts val="0"/>
              </a:spcBef>
              <a:spcAft>
                <a:spcPts val="0"/>
              </a:spcAft>
              <a:buClr>
                <a:schemeClr val="lt1"/>
              </a:buClr>
              <a:buSzPts val="1800"/>
              <a:buChar char="●"/>
              <a:defRPr>
                <a:solidFill>
                  <a:schemeClr val="lt1"/>
                </a:solidFill>
              </a:defRPr>
            </a:lvl1pPr>
            <a:lvl2pPr marL="1219170" lvl="1" indent="-423323">
              <a:spcBef>
                <a:spcPts val="0"/>
              </a:spcBef>
              <a:spcAft>
                <a:spcPts val="0"/>
              </a:spcAft>
              <a:buClr>
                <a:schemeClr val="lt1"/>
              </a:buClr>
              <a:buSzPts val="1400"/>
              <a:buChar char="○"/>
              <a:defRPr>
                <a:solidFill>
                  <a:schemeClr val="lt1"/>
                </a:solidFill>
              </a:defRPr>
            </a:lvl2pPr>
            <a:lvl3pPr marL="1828754" lvl="2" indent="-423323">
              <a:spcBef>
                <a:spcPts val="0"/>
              </a:spcBef>
              <a:spcAft>
                <a:spcPts val="0"/>
              </a:spcAft>
              <a:buClr>
                <a:schemeClr val="lt1"/>
              </a:buClr>
              <a:buSzPts val="1400"/>
              <a:buChar char="■"/>
              <a:defRPr>
                <a:solidFill>
                  <a:schemeClr val="lt1"/>
                </a:solidFill>
              </a:defRPr>
            </a:lvl3pPr>
            <a:lvl4pPr marL="2438339" lvl="3" indent="-423323">
              <a:spcBef>
                <a:spcPts val="0"/>
              </a:spcBef>
              <a:spcAft>
                <a:spcPts val="0"/>
              </a:spcAft>
              <a:buClr>
                <a:schemeClr val="lt1"/>
              </a:buClr>
              <a:buSzPts val="1400"/>
              <a:buChar char="●"/>
              <a:defRPr>
                <a:solidFill>
                  <a:schemeClr val="lt1"/>
                </a:solidFill>
              </a:defRPr>
            </a:lvl4pPr>
            <a:lvl5pPr marL="3047924" lvl="4" indent="-423323">
              <a:spcBef>
                <a:spcPts val="0"/>
              </a:spcBef>
              <a:spcAft>
                <a:spcPts val="0"/>
              </a:spcAft>
              <a:buClr>
                <a:schemeClr val="lt1"/>
              </a:buClr>
              <a:buSzPts val="1400"/>
              <a:buChar char="○"/>
              <a:defRPr>
                <a:solidFill>
                  <a:schemeClr val="lt1"/>
                </a:solidFill>
              </a:defRPr>
            </a:lvl5pPr>
            <a:lvl6pPr marL="3657509" lvl="5" indent="-423323">
              <a:spcBef>
                <a:spcPts val="0"/>
              </a:spcBef>
              <a:spcAft>
                <a:spcPts val="0"/>
              </a:spcAft>
              <a:buClr>
                <a:schemeClr val="lt1"/>
              </a:buClr>
              <a:buSzPts val="1400"/>
              <a:buChar char="■"/>
              <a:defRPr>
                <a:solidFill>
                  <a:schemeClr val="lt1"/>
                </a:solidFill>
              </a:defRPr>
            </a:lvl6pPr>
            <a:lvl7pPr marL="4267093" lvl="6" indent="-423323">
              <a:spcBef>
                <a:spcPts val="0"/>
              </a:spcBef>
              <a:spcAft>
                <a:spcPts val="0"/>
              </a:spcAft>
              <a:buClr>
                <a:schemeClr val="lt1"/>
              </a:buClr>
              <a:buSzPts val="1400"/>
              <a:buChar char="●"/>
              <a:defRPr>
                <a:solidFill>
                  <a:schemeClr val="lt1"/>
                </a:solidFill>
              </a:defRPr>
            </a:lvl7pPr>
            <a:lvl8pPr marL="4876678" lvl="7" indent="-423323">
              <a:spcBef>
                <a:spcPts val="0"/>
              </a:spcBef>
              <a:spcAft>
                <a:spcPts val="0"/>
              </a:spcAft>
              <a:buClr>
                <a:schemeClr val="lt1"/>
              </a:buClr>
              <a:buSzPts val="1400"/>
              <a:buChar char="○"/>
              <a:defRPr>
                <a:solidFill>
                  <a:schemeClr val="lt1"/>
                </a:solidFill>
              </a:defRPr>
            </a:lvl8pPr>
            <a:lvl9pPr marL="5486263" lvl="8" indent="-423323">
              <a:spcBef>
                <a:spcPts val="0"/>
              </a:spcBef>
              <a:spcAft>
                <a:spcPts val="0"/>
              </a:spcAft>
              <a:buClr>
                <a:schemeClr val="lt1"/>
              </a:buClr>
              <a:buSzPts val="1400"/>
              <a:buChar char="■"/>
              <a:defRPr>
                <a:solidFill>
                  <a:schemeClr val="lt1"/>
                </a:solidFill>
              </a:defRPr>
            </a:lvl9pPr>
          </a:lstStyle>
          <a:p>
            <a:endParaRPr/>
          </a:p>
        </p:txBody>
      </p:sp>
      <p:sp>
        <p:nvSpPr>
          <p:cNvPr id="54" name="Google Shape;54;p10"/>
          <p:cNvSpPr txBox="1">
            <a:spLocks noGrp="1"/>
          </p:cNvSpPr>
          <p:nvPr>
            <p:ph type="sldNum" idx="12"/>
          </p:nvPr>
        </p:nvSpPr>
        <p:spPr>
          <a:xfrm>
            <a:off x="11330665" y="6251679"/>
            <a:ext cx="731600" cy="5248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4780684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Google Shape;6;p1"/>
          <p:cNvPicPr preferRelativeResize="0"/>
          <p:nvPr/>
        </p:nvPicPr>
        <p:blipFill>
          <a:blip r:embed="rId17">
            <a:alphaModFix/>
          </a:blip>
          <a:stretch>
            <a:fillRect/>
          </a:stretch>
        </p:blipFill>
        <p:spPr>
          <a:xfrm>
            <a:off x="10097733" y="5642583"/>
            <a:ext cx="2286267" cy="1301867"/>
          </a:xfrm>
          <a:prstGeom prst="rect">
            <a:avLst/>
          </a:prstGeom>
          <a:noFill/>
          <a:ln>
            <a:noFill/>
          </a:ln>
        </p:spPr>
      </p:pic>
      <p:sp>
        <p:nvSpPr>
          <p:cNvPr id="7" name="Google Shape;7;p1"/>
          <p:cNvSpPr txBox="1">
            <a:spLocks noGrp="1"/>
          </p:cNvSpPr>
          <p:nvPr>
            <p:ph type="title"/>
          </p:nvPr>
        </p:nvSpPr>
        <p:spPr>
          <a:xfrm>
            <a:off x="415600" y="593367"/>
            <a:ext cx="11360800" cy="8312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2"/>
              </a:buClr>
              <a:buSzPts val="3000"/>
              <a:buFont typeface="Comfortaa"/>
              <a:buNone/>
              <a:defRPr sz="3000" b="1">
                <a:solidFill>
                  <a:schemeClr val="dk2"/>
                </a:solidFill>
                <a:latin typeface="Comfortaa"/>
                <a:ea typeface="Comfortaa"/>
                <a:cs typeface="Comfortaa"/>
                <a:sym typeface="Comfortaa"/>
              </a:defRPr>
            </a:lvl1pPr>
            <a:lvl2pPr lvl="1">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2pPr>
            <a:lvl3pPr lvl="2">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3pPr>
            <a:lvl4pPr lvl="3">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4pPr>
            <a:lvl5pPr lvl="4">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5pPr>
            <a:lvl6pPr lvl="5">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6pPr>
            <a:lvl7pPr lvl="6">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7pPr>
            <a:lvl8pPr lvl="7">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8pPr>
            <a:lvl9pPr lvl="8">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9pPr>
          </a:lstStyle>
          <a:p>
            <a:endParaRPr/>
          </a:p>
        </p:txBody>
      </p:sp>
      <p:sp>
        <p:nvSpPr>
          <p:cNvPr id="8" name="Google Shape;8;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Source Sans Pro"/>
              <a:buChar char="●"/>
              <a:defRPr sz="1800">
                <a:solidFill>
                  <a:schemeClr val="dk2"/>
                </a:solidFill>
                <a:latin typeface="Source Sans Pro"/>
                <a:ea typeface="Source Sans Pro"/>
                <a:cs typeface="Source Sans Pro"/>
                <a:sym typeface="Source Sans Pro"/>
              </a:defRPr>
            </a:lvl1pPr>
            <a:lvl2pPr marL="914400" lvl="1" indent="-317500">
              <a:lnSpc>
                <a:spcPct val="115000"/>
              </a:lnSpc>
              <a:spcBef>
                <a:spcPts val="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2pPr>
            <a:lvl3pPr marL="1371600" lvl="2" indent="-317500">
              <a:lnSpc>
                <a:spcPct val="115000"/>
              </a:lnSpc>
              <a:spcBef>
                <a:spcPts val="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3pPr>
            <a:lvl4pPr marL="1828800" lvl="3" indent="-317500">
              <a:lnSpc>
                <a:spcPct val="115000"/>
              </a:lnSpc>
              <a:spcBef>
                <a:spcPts val="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4pPr>
            <a:lvl5pPr marL="2286000" lvl="4" indent="-317500">
              <a:lnSpc>
                <a:spcPct val="115000"/>
              </a:lnSpc>
              <a:spcBef>
                <a:spcPts val="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5pPr>
            <a:lvl6pPr marL="2743200" lvl="5" indent="-317500">
              <a:lnSpc>
                <a:spcPct val="115000"/>
              </a:lnSpc>
              <a:spcBef>
                <a:spcPts val="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6pPr>
            <a:lvl7pPr marL="3200400" lvl="6" indent="-317500">
              <a:lnSpc>
                <a:spcPct val="115000"/>
              </a:lnSpc>
              <a:spcBef>
                <a:spcPts val="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7pPr>
            <a:lvl8pPr marL="3657600" lvl="7" indent="-317500">
              <a:lnSpc>
                <a:spcPct val="115000"/>
              </a:lnSpc>
              <a:spcBef>
                <a:spcPts val="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8pPr>
            <a:lvl9pPr marL="4114800" lvl="8" indent="-317500">
              <a:lnSpc>
                <a:spcPct val="115000"/>
              </a:lnSpc>
              <a:spcBef>
                <a:spcPts val="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9pPr>
          </a:lstStyle>
          <a:p>
            <a:endParaRPr/>
          </a:p>
        </p:txBody>
      </p:sp>
      <p:sp>
        <p:nvSpPr>
          <p:cNvPr id="9" name="Google Shape;9;p1"/>
          <p:cNvSpPr txBox="1">
            <a:spLocks noGrp="1"/>
          </p:cNvSpPr>
          <p:nvPr>
            <p:ph type="sldNum" idx="12"/>
          </p:nvPr>
        </p:nvSpPr>
        <p:spPr>
          <a:xfrm>
            <a:off x="11330665" y="6251679"/>
            <a:ext cx="731600" cy="524800"/>
          </a:xfrm>
          <a:prstGeom prst="rect">
            <a:avLst/>
          </a:prstGeom>
          <a:noFill/>
          <a:ln>
            <a:noFill/>
          </a:ln>
        </p:spPr>
        <p:txBody>
          <a:bodyPr spcFirstLastPara="1" wrap="square" lIns="91425" tIns="91425" rIns="91425" bIns="91425" anchor="ctr" anchorCtr="0">
            <a:normAutofit/>
          </a:bodyPr>
          <a:lstStyle>
            <a:lvl1pPr lvl="0" algn="r">
              <a:buNone/>
              <a:defRPr sz="1333">
                <a:solidFill>
                  <a:schemeClr val="lt2"/>
                </a:solidFill>
                <a:latin typeface="Source Sans Pro"/>
                <a:ea typeface="Source Sans Pro"/>
                <a:cs typeface="Source Sans Pro"/>
                <a:sym typeface="Source Sans Pro"/>
              </a:defRPr>
            </a:lvl1pPr>
            <a:lvl2pPr lvl="1" algn="r">
              <a:buNone/>
              <a:defRPr sz="1333">
                <a:solidFill>
                  <a:schemeClr val="lt2"/>
                </a:solidFill>
                <a:latin typeface="Source Sans Pro"/>
                <a:ea typeface="Source Sans Pro"/>
                <a:cs typeface="Source Sans Pro"/>
                <a:sym typeface="Source Sans Pro"/>
              </a:defRPr>
            </a:lvl2pPr>
            <a:lvl3pPr lvl="2" algn="r">
              <a:buNone/>
              <a:defRPr sz="1333">
                <a:solidFill>
                  <a:schemeClr val="lt2"/>
                </a:solidFill>
                <a:latin typeface="Source Sans Pro"/>
                <a:ea typeface="Source Sans Pro"/>
                <a:cs typeface="Source Sans Pro"/>
                <a:sym typeface="Source Sans Pro"/>
              </a:defRPr>
            </a:lvl3pPr>
            <a:lvl4pPr lvl="3" algn="r">
              <a:buNone/>
              <a:defRPr sz="1333">
                <a:solidFill>
                  <a:schemeClr val="lt2"/>
                </a:solidFill>
                <a:latin typeface="Source Sans Pro"/>
                <a:ea typeface="Source Sans Pro"/>
                <a:cs typeface="Source Sans Pro"/>
                <a:sym typeface="Source Sans Pro"/>
              </a:defRPr>
            </a:lvl4pPr>
            <a:lvl5pPr lvl="4" algn="r">
              <a:buNone/>
              <a:defRPr sz="1333">
                <a:solidFill>
                  <a:schemeClr val="lt2"/>
                </a:solidFill>
                <a:latin typeface="Source Sans Pro"/>
                <a:ea typeface="Source Sans Pro"/>
                <a:cs typeface="Source Sans Pro"/>
                <a:sym typeface="Source Sans Pro"/>
              </a:defRPr>
            </a:lvl5pPr>
            <a:lvl6pPr lvl="5" algn="r">
              <a:buNone/>
              <a:defRPr sz="1333">
                <a:solidFill>
                  <a:schemeClr val="lt2"/>
                </a:solidFill>
                <a:latin typeface="Source Sans Pro"/>
                <a:ea typeface="Source Sans Pro"/>
                <a:cs typeface="Source Sans Pro"/>
                <a:sym typeface="Source Sans Pro"/>
              </a:defRPr>
            </a:lvl6pPr>
            <a:lvl7pPr lvl="6" algn="r">
              <a:buNone/>
              <a:defRPr sz="1333">
                <a:solidFill>
                  <a:schemeClr val="lt2"/>
                </a:solidFill>
                <a:latin typeface="Source Sans Pro"/>
                <a:ea typeface="Source Sans Pro"/>
                <a:cs typeface="Source Sans Pro"/>
                <a:sym typeface="Source Sans Pro"/>
              </a:defRPr>
            </a:lvl7pPr>
            <a:lvl8pPr lvl="7" algn="r">
              <a:buNone/>
              <a:defRPr sz="1333">
                <a:solidFill>
                  <a:schemeClr val="lt2"/>
                </a:solidFill>
                <a:latin typeface="Source Sans Pro"/>
                <a:ea typeface="Source Sans Pro"/>
                <a:cs typeface="Source Sans Pro"/>
                <a:sym typeface="Source Sans Pro"/>
              </a:defRPr>
            </a:lvl8pPr>
            <a:lvl9pPr lvl="8" algn="r">
              <a:buNone/>
              <a:defRPr sz="1333">
                <a:solidFill>
                  <a:schemeClr val="lt2"/>
                </a:solidFill>
                <a:latin typeface="Source Sans Pro"/>
                <a:ea typeface="Source Sans Pro"/>
                <a:cs typeface="Source Sans Pro"/>
                <a:sym typeface="Source Sans Pro"/>
              </a:defRPr>
            </a:lvl9pPr>
          </a:lstStyle>
          <a:p>
            <a:fld id="{00000000-1234-1234-1234-123412341234}" type="slidenum">
              <a:rPr lang="en" smtClean="0"/>
              <a:pPr/>
              <a:t>‹#›</a:t>
            </a:fld>
            <a:endParaRPr lang="en"/>
          </a:p>
        </p:txBody>
      </p:sp>
      <p:sp>
        <p:nvSpPr>
          <p:cNvPr id="10" name="Google Shape;10;p1"/>
          <p:cNvSpPr txBox="1"/>
          <p:nvPr/>
        </p:nvSpPr>
        <p:spPr>
          <a:xfrm>
            <a:off x="2416000" y="6365599"/>
            <a:ext cx="7360000" cy="492402"/>
          </a:xfrm>
          <a:prstGeom prst="rect">
            <a:avLst/>
          </a:prstGeom>
          <a:noFill/>
          <a:ln>
            <a:noFill/>
          </a:ln>
        </p:spPr>
        <p:txBody>
          <a:bodyPr spcFirstLastPara="1" wrap="square" lIns="121900" tIns="121900" rIns="121900" bIns="121900" anchor="ctr" anchorCtr="0">
            <a:spAutoFit/>
          </a:bodyPr>
          <a:lstStyle/>
          <a:p>
            <a:pPr marL="0" lvl="0" indent="0" algn="ctr" rtl="0">
              <a:spcBef>
                <a:spcPts val="0"/>
              </a:spcBef>
              <a:spcAft>
                <a:spcPts val="0"/>
              </a:spcAft>
              <a:buNone/>
            </a:pPr>
            <a:r>
              <a:rPr lang="en" sz="1600">
                <a:solidFill>
                  <a:srgbClr val="888888"/>
                </a:solidFill>
                <a:latin typeface="Calibri"/>
                <a:ea typeface="Calibri"/>
                <a:cs typeface="Calibri"/>
                <a:sym typeface="Calibri"/>
              </a:rPr>
              <a:t>NHLBI UG3HL159134, U24HL159132   	NINDS U24NS100659, U24NS100655</a:t>
            </a:r>
            <a:endParaRPr sz="2400"/>
          </a:p>
        </p:txBody>
      </p:sp>
      <p:pic>
        <p:nvPicPr>
          <p:cNvPr id="11" name="Google Shape;11;p1"/>
          <p:cNvPicPr preferRelativeResize="0"/>
          <p:nvPr/>
        </p:nvPicPr>
        <p:blipFill>
          <a:blip r:embed="rId18">
            <a:alphaModFix/>
          </a:blip>
          <a:stretch>
            <a:fillRect/>
          </a:stretch>
        </p:blipFill>
        <p:spPr>
          <a:xfrm>
            <a:off x="93101" y="5436402"/>
            <a:ext cx="1113129" cy="1394233"/>
          </a:xfrm>
          <a:prstGeom prst="rect">
            <a:avLst/>
          </a:prstGeom>
          <a:noFill/>
          <a:ln>
            <a:noFill/>
          </a:ln>
        </p:spPr>
      </p:pic>
    </p:spTree>
    <p:extLst>
      <p:ext uri="{BB962C8B-B14F-4D97-AF65-F5344CB8AC3E}">
        <p14:creationId xmlns:p14="http://schemas.microsoft.com/office/powerpoint/2010/main" val="1047802395"/>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1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1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1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31.xml"/><Relationship Id="rId1" Type="http://schemas.openxmlformats.org/officeDocument/2006/relationships/slideLayout" Target="../slideLayouts/slideLayout12.xml"/><Relationship Id="rId4" Type="http://schemas.openxmlformats.org/officeDocument/2006/relationships/image" Target="../media/image23.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91"/>
        <p:cNvGrpSpPr/>
        <p:nvPr/>
      </p:nvGrpSpPr>
      <p:grpSpPr>
        <a:xfrm>
          <a:off x="0" y="0"/>
          <a:ext cx="0" cy="0"/>
          <a:chOff x="0" y="0"/>
          <a:chExt cx="0" cy="0"/>
        </a:xfrm>
      </p:grpSpPr>
      <p:sp>
        <p:nvSpPr>
          <p:cNvPr id="1692" name="Google Shape;1692;p188"/>
          <p:cNvSpPr txBox="1">
            <a:spLocks noGrp="1"/>
          </p:cNvSpPr>
          <p:nvPr>
            <p:ph type="title"/>
          </p:nvPr>
        </p:nvSpPr>
        <p:spPr>
          <a:xfrm>
            <a:off x="647833" y="2286000"/>
            <a:ext cx="10911600" cy="1047600"/>
          </a:xfrm>
          <a:prstGeom prst="rect">
            <a:avLst/>
          </a:prstGeom>
        </p:spPr>
        <p:txBody>
          <a:bodyPr spcFirstLastPara="1" wrap="square" lIns="121900" tIns="121900" rIns="121900" bIns="121900" anchor="b" anchorCtr="0">
            <a:normAutofit fontScale="90000"/>
          </a:bodyPr>
          <a:lstStyle/>
          <a:p>
            <a:r>
              <a:rPr lang="en"/>
              <a:t>Clinical Standardization</a:t>
            </a:r>
            <a:endParaRPr/>
          </a:p>
          <a:p>
            <a:r>
              <a:rPr lang="en" sz="2333"/>
              <a:t>Dr. Alexis Topjian</a:t>
            </a:r>
            <a:endParaRPr sz="2333"/>
          </a:p>
        </p:txBody>
      </p:sp>
      <p:sp>
        <p:nvSpPr>
          <p:cNvPr id="1693" name="Google Shape;1693;p188"/>
          <p:cNvSpPr txBox="1">
            <a:spLocks noGrp="1"/>
          </p:cNvSpPr>
          <p:nvPr>
            <p:ph type="sldNum" idx="12"/>
          </p:nvPr>
        </p:nvSpPr>
        <p:spPr>
          <a:xfrm>
            <a:off x="11330665" y="6251679"/>
            <a:ext cx="731600" cy="524800"/>
          </a:xfrm>
          <a:prstGeom prst="rect">
            <a:avLst/>
          </a:prstGeom>
        </p:spPr>
        <p:txBody>
          <a:bodyPr spcFirstLastPara="1" wrap="square" lIns="121900" tIns="121900" rIns="121900" bIns="121900" anchor="ctr" anchorCtr="0">
            <a:normAutofit/>
          </a:bodyPr>
          <a:lstStyle/>
          <a:p>
            <a:pPr defTabSz="1219170">
              <a:buClr>
                <a:srgbClr val="000000"/>
              </a:buClr>
            </a:pPr>
            <a:fld id="{00000000-1234-1234-1234-123412341234}" type="slidenum">
              <a:rPr lang="en" kern="0">
                <a:solidFill>
                  <a:srgbClr val="FFFFFF"/>
                </a:solidFill>
              </a:rPr>
              <a:pPr defTabSz="1219170">
                <a:buClr>
                  <a:srgbClr val="000000"/>
                </a:buClr>
              </a:pPr>
              <a:t>1</a:t>
            </a:fld>
            <a:endParaRPr kern="0">
              <a:solidFill>
                <a:srgbClr val="FFFFFF"/>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53"/>
        <p:cNvGrpSpPr/>
        <p:nvPr/>
      </p:nvGrpSpPr>
      <p:grpSpPr>
        <a:xfrm>
          <a:off x="0" y="0"/>
          <a:ext cx="0" cy="0"/>
          <a:chOff x="0" y="0"/>
          <a:chExt cx="0" cy="0"/>
        </a:xfrm>
      </p:grpSpPr>
      <p:sp>
        <p:nvSpPr>
          <p:cNvPr id="1754" name="Google Shape;1754;p197"/>
          <p:cNvSpPr txBox="1">
            <a:spLocks noGrp="1"/>
          </p:cNvSpPr>
          <p:nvPr>
            <p:ph type="title"/>
          </p:nvPr>
        </p:nvSpPr>
        <p:spPr>
          <a:xfrm>
            <a:off x="415600" y="593367"/>
            <a:ext cx="11360800" cy="831200"/>
          </a:xfrm>
          <a:prstGeom prst="rect">
            <a:avLst/>
          </a:prstGeom>
          <a:noFill/>
          <a:ln>
            <a:noFill/>
          </a:ln>
        </p:spPr>
        <p:txBody>
          <a:bodyPr spcFirstLastPara="1" wrap="square" lIns="91433" tIns="45700" rIns="91433" bIns="45700" anchor="ctr" anchorCtr="0">
            <a:noAutofit/>
          </a:bodyPr>
          <a:lstStyle/>
          <a:p>
            <a:pPr>
              <a:buClr>
                <a:schemeClr val="dk1"/>
              </a:buClr>
              <a:buSzPts val="3300"/>
            </a:pPr>
            <a:r>
              <a:rPr lang="en"/>
              <a:t>Sustained ROSC example</a:t>
            </a:r>
            <a:endParaRPr/>
          </a:p>
        </p:txBody>
      </p:sp>
      <p:sp>
        <p:nvSpPr>
          <p:cNvPr id="1755" name="Google Shape;1755;p197"/>
          <p:cNvSpPr txBox="1">
            <a:spLocks noGrp="1"/>
          </p:cNvSpPr>
          <p:nvPr>
            <p:ph type="body" idx="1"/>
          </p:nvPr>
        </p:nvSpPr>
        <p:spPr>
          <a:xfrm>
            <a:off x="415600" y="1536633"/>
            <a:ext cx="11360800" cy="4555200"/>
          </a:xfrm>
          <a:prstGeom prst="rect">
            <a:avLst/>
          </a:prstGeom>
          <a:noFill/>
          <a:ln>
            <a:noFill/>
          </a:ln>
        </p:spPr>
        <p:txBody>
          <a:bodyPr spcFirstLastPara="1" wrap="square" lIns="91433" tIns="45700" rIns="91433" bIns="45700" anchor="t" anchorCtr="0">
            <a:noAutofit/>
          </a:bodyPr>
          <a:lstStyle/>
          <a:p>
            <a:pPr marL="457189" indent="-423323">
              <a:lnSpc>
                <a:spcPct val="100000"/>
              </a:lnSpc>
              <a:spcBef>
                <a:spcPts val="1867"/>
              </a:spcBef>
              <a:buClr>
                <a:schemeClr val="dk1"/>
              </a:buClr>
              <a:buSzPts val="2400"/>
              <a:buChar char="•"/>
            </a:pPr>
            <a:r>
              <a:rPr lang="en" sz="3200"/>
              <a:t>CPR from 2:00 to 2:10 pm</a:t>
            </a:r>
            <a:endParaRPr sz="3200"/>
          </a:p>
          <a:p>
            <a:pPr marL="457189" indent="-423323">
              <a:lnSpc>
                <a:spcPct val="100000"/>
              </a:lnSpc>
              <a:spcBef>
                <a:spcPts val="1867"/>
              </a:spcBef>
              <a:buClr>
                <a:schemeClr val="dk1"/>
              </a:buClr>
              <a:buSzPts val="2400"/>
              <a:buChar char="•"/>
            </a:pPr>
            <a:r>
              <a:rPr lang="en" sz="3200"/>
              <a:t>ROSC is at 2:10 pm</a:t>
            </a:r>
            <a:endParaRPr sz="3200"/>
          </a:p>
          <a:p>
            <a:pPr marL="457189" indent="-423323">
              <a:lnSpc>
                <a:spcPct val="100000"/>
              </a:lnSpc>
              <a:spcBef>
                <a:spcPts val="1867"/>
              </a:spcBef>
              <a:buClr>
                <a:schemeClr val="dk1"/>
              </a:buClr>
              <a:buSzPts val="2400"/>
              <a:buChar char="•"/>
            </a:pPr>
            <a:r>
              <a:rPr lang="en" sz="3200"/>
              <a:t>No additional CPR is provided for next 20 minutes</a:t>
            </a:r>
            <a:endParaRPr sz="3200"/>
          </a:p>
          <a:p>
            <a:pPr marL="457189" indent="-423323">
              <a:lnSpc>
                <a:spcPct val="100000"/>
              </a:lnSpc>
              <a:spcBef>
                <a:spcPts val="1867"/>
              </a:spcBef>
              <a:buClr>
                <a:schemeClr val="dk1"/>
              </a:buClr>
              <a:buSzPts val="2400"/>
              <a:buChar char="•"/>
            </a:pPr>
            <a:r>
              <a:rPr lang="en" sz="3200"/>
              <a:t>Time of sustained ROSC is 2:10pm, but you don’t know that until 2:30pm</a:t>
            </a:r>
            <a:endParaRPr sz="3200"/>
          </a:p>
        </p:txBody>
      </p:sp>
      <p:sp>
        <p:nvSpPr>
          <p:cNvPr id="1756" name="Google Shape;1756;p197"/>
          <p:cNvSpPr txBox="1">
            <a:spLocks noGrp="1"/>
          </p:cNvSpPr>
          <p:nvPr>
            <p:ph type="sldNum" idx="12"/>
          </p:nvPr>
        </p:nvSpPr>
        <p:spPr>
          <a:xfrm>
            <a:off x="11330665" y="6251679"/>
            <a:ext cx="731600" cy="524800"/>
          </a:xfrm>
          <a:prstGeom prst="rect">
            <a:avLst/>
          </a:prstGeom>
          <a:noFill/>
          <a:ln>
            <a:noFill/>
          </a:ln>
        </p:spPr>
        <p:txBody>
          <a:bodyPr spcFirstLastPara="1" wrap="square" lIns="91433" tIns="45700" rIns="91433" bIns="45700" anchor="ctr" anchorCtr="0">
            <a:noAutofit/>
          </a:bodyPr>
          <a:lstStyle/>
          <a:p>
            <a:pPr defTabSz="1219170">
              <a:buClr>
                <a:srgbClr val="000000"/>
              </a:buClr>
            </a:pPr>
            <a:fld id="{00000000-1234-1234-1234-123412341234}" type="slidenum">
              <a:rPr lang="en" kern="0">
                <a:solidFill>
                  <a:srgbClr val="7F7F7F"/>
                </a:solidFill>
              </a:rPr>
              <a:pPr defTabSz="1219170">
                <a:buClr>
                  <a:srgbClr val="000000"/>
                </a:buClr>
              </a:pPr>
              <a:t>10</a:t>
            </a:fld>
            <a:endParaRPr kern="0">
              <a:solidFill>
                <a:srgbClr val="7F7F7F"/>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60"/>
        <p:cNvGrpSpPr/>
        <p:nvPr/>
      </p:nvGrpSpPr>
      <p:grpSpPr>
        <a:xfrm>
          <a:off x="0" y="0"/>
          <a:ext cx="0" cy="0"/>
          <a:chOff x="0" y="0"/>
          <a:chExt cx="0" cy="0"/>
        </a:xfrm>
      </p:grpSpPr>
      <p:sp>
        <p:nvSpPr>
          <p:cNvPr id="1761" name="Google Shape;1761;p198"/>
          <p:cNvSpPr txBox="1">
            <a:spLocks noGrp="1"/>
          </p:cNvSpPr>
          <p:nvPr>
            <p:ph type="title"/>
          </p:nvPr>
        </p:nvSpPr>
        <p:spPr>
          <a:xfrm>
            <a:off x="415600" y="593367"/>
            <a:ext cx="11360800" cy="831200"/>
          </a:xfrm>
          <a:prstGeom prst="rect">
            <a:avLst/>
          </a:prstGeom>
          <a:noFill/>
          <a:ln>
            <a:noFill/>
          </a:ln>
        </p:spPr>
        <p:txBody>
          <a:bodyPr spcFirstLastPara="1" wrap="square" lIns="91433" tIns="45700" rIns="91433" bIns="45700" anchor="ctr" anchorCtr="0">
            <a:noAutofit/>
          </a:bodyPr>
          <a:lstStyle/>
          <a:p>
            <a:pPr>
              <a:buClr>
                <a:schemeClr val="dk1"/>
              </a:buClr>
              <a:buSzPts val="3300"/>
            </a:pPr>
            <a:r>
              <a:rPr lang="en" b="1"/>
              <a:t>Time of initiation of cooling</a:t>
            </a:r>
            <a:endParaRPr/>
          </a:p>
        </p:txBody>
      </p:sp>
      <p:sp>
        <p:nvSpPr>
          <p:cNvPr id="1762" name="Google Shape;1762;p198"/>
          <p:cNvSpPr txBox="1">
            <a:spLocks noGrp="1"/>
          </p:cNvSpPr>
          <p:nvPr>
            <p:ph type="body" idx="1"/>
          </p:nvPr>
        </p:nvSpPr>
        <p:spPr>
          <a:xfrm>
            <a:off x="415600" y="1536633"/>
            <a:ext cx="11360800" cy="4555200"/>
          </a:xfrm>
          <a:prstGeom prst="rect">
            <a:avLst/>
          </a:prstGeom>
          <a:noFill/>
          <a:ln>
            <a:noFill/>
          </a:ln>
        </p:spPr>
        <p:txBody>
          <a:bodyPr spcFirstLastPara="1" wrap="square" lIns="91433" tIns="45700" rIns="91433" bIns="45700" anchor="t" anchorCtr="0">
            <a:noAutofit/>
          </a:bodyPr>
          <a:lstStyle/>
          <a:p>
            <a:pPr marL="457189" indent="-423323">
              <a:lnSpc>
                <a:spcPct val="100000"/>
              </a:lnSpc>
              <a:spcBef>
                <a:spcPts val="1867"/>
              </a:spcBef>
              <a:buClr>
                <a:schemeClr val="dk1"/>
              </a:buClr>
              <a:buSzPts val="2400"/>
              <a:buChar char="•"/>
            </a:pPr>
            <a:r>
              <a:rPr lang="en" sz="3200" b="1"/>
              <a:t>Time of initiation of cooling is the start of intervention</a:t>
            </a:r>
            <a:endParaRPr sz="3200"/>
          </a:p>
          <a:p>
            <a:pPr marL="457189" indent="-423323">
              <a:lnSpc>
                <a:spcPct val="100000"/>
              </a:lnSpc>
              <a:spcBef>
                <a:spcPts val="1867"/>
              </a:spcBef>
              <a:buClr>
                <a:schemeClr val="dk1"/>
              </a:buClr>
              <a:buSzPts val="2400"/>
              <a:buChar char="•"/>
            </a:pPr>
            <a:r>
              <a:rPr lang="en" sz="3200"/>
              <a:t>The time the device is set to a temperature between 32-34℃</a:t>
            </a:r>
            <a:endParaRPr sz="3200"/>
          </a:p>
          <a:p>
            <a:pPr marL="914377" lvl="1">
              <a:lnSpc>
                <a:spcPct val="100000"/>
              </a:lnSpc>
              <a:spcBef>
                <a:spcPts val="1867"/>
              </a:spcBef>
              <a:buSzPts val="2400"/>
            </a:pPr>
            <a:r>
              <a:rPr lang="en" sz="3200"/>
              <a:t>After randomization, set to 33℃ should be within 15 minutes of randomization</a:t>
            </a:r>
            <a:endParaRPr sz="3200"/>
          </a:p>
          <a:p>
            <a:pPr marL="914377" lvl="1">
              <a:lnSpc>
                <a:spcPct val="100000"/>
              </a:lnSpc>
              <a:spcBef>
                <a:spcPts val="1867"/>
              </a:spcBef>
              <a:buSzPts val="2400"/>
            </a:pPr>
            <a:r>
              <a:rPr lang="en" sz="3200"/>
              <a:t>If prior to randomization, time of button push to a temp of 32-34℃ </a:t>
            </a:r>
            <a:endParaRPr sz="3200"/>
          </a:p>
          <a:p>
            <a:pPr marL="457189" indent="-220128">
              <a:lnSpc>
                <a:spcPct val="100000"/>
              </a:lnSpc>
              <a:spcBef>
                <a:spcPts val="1867"/>
              </a:spcBef>
              <a:buClr>
                <a:schemeClr val="dk1"/>
              </a:buClr>
              <a:buSzPts val="2400"/>
              <a:buNone/>
            </a:pPr>
            <a:endParaRPr sz="1467"/>
          </a:p>
        </p:txBody>
      </p:sp>
      <p:sp>
        <p:nvSpPr>
          <p:cNvPr id="1763" name="Google Shape;1763;p198"/>
          <p:cNvSpPr txBox="1">
            <a:spLocks noGrp="1"/>
          </p:cNvSpPr>
          <p:nvPr>
            <p:ph type="sldNum" idx="12"/>
          </p:nvPr>
        </p:nvSpPr>
        <p:spPr>
          <a:xfrm>
            <a:off x="11330665" y="6251679"/>
            <a:ext cx="731600" cy="524800"/>
          </a:xfrm>
          <a:prstGeom prst="rect">
            <a:avLst/>
          </a:prstGeom>
          <a:noFill/>
          <a:ln>
            <a:noFill/>
          </a:ln>
        </p:spPr>
        <p:txBody>
          <a:bodyPr spcFirstLastPara="1" wrap="square" lIns="91433" tIns="45700" rIns="91433" bIns="45700" anchor="ctr" anchorCtr="0">
            <a:noAutofit/>
          </a:bodyPr>
          <a:lstStyle/>
          <a:p>
            <a:pPr defTabSz="1219170">
              <a:buClr>
                <a:srgbClr val="000000"/>
              </a:buClr>
            </a:pPr>
            <a:fld id="{00000000-1234-1234-1234-123412341234}" type="slidenum">
              <a:rPr lang="en" kern="0">
                <a:solidFill>
                  <a:srgbClr val="7F7F7F"/>
                </a:solidFill>
              </a:rPr>
              <a:pPr defTabSz="1219170">
                <a:buClr>
                  <a:srgbClr val="000000"/>
                </a:buClr>
              </a:pPr>
              <a:t>11</a:t>
            </a:fld>
            <a:endParaRPr kern="0">
              <a:solidFill>
                <a:srgbClr val="7F7F7F"/>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67"/>
        <p:cNvGrpSpPr/>
        <p:nvPr/>
      </p:nvGrpSpPr>
      <p:grpSpPr>
        <a:xfrm>
          <a:off x="0" y="0"/>
          <a:ext cx="0" cy="0"/>
          <a:chOff x="0" y="0"/>
          <a:chExt cx="0" cy="0"/>
        </a:xfrm>
      </p:grpSpPr>
      <p:sp>
        <p:nvSpPr>
          <p:cNvPr id="1768" name="Google Shape;1768;p199"/>
          <p:cNvSpPr txBox="1">
            <a:spLocks noGrp="1"/>
          </p:cNvSpPr>
          <p:nvPr>
            <p:ph type="sldNum" idx="12"/>
          </p:nvPr>
        </p:nvSpPr>
        <p:spPr>
          <a:xfrm>
            <a:off x="11330665" y="6251679"/>
            <a:ext cx="731600" cy="524800"/>
          </a:xfrm>
          <a:prstGeom prst="rect">
            <a:avLst/>
          </a:prstGeom>
          <a:noFill/>
          <a:ln>
            <a:noFill/>
          </a:ln>
        </p:spPr>
        <p:txBody>
          <a:bodyPr spcFirstLastPara="1" wrap="square" lIns="91433" tIns="45700" rIns="91433" bIns="45700" anchor="ctr" anchorCtr="0">
            <a:noAutofit/>
          </a:bodyPr>
          <a:lstStyle/>
          <a:p>
            <a:pPr defTabSz="1219170">
              <a:buClr>
                <a:srgbClr val="000000"/>
              </a:buClr>
            </a:pPr>
            <a:fld id="{00000000-1234-1234-1234-123412341234}" type="slidenum">
              <a:rPr lang="en" kern="0">
                <a:solidFill>
                  <a:srgbClr val="7F7F7F"/>
                </a:solidFill>
              </a:rPr>
              <a:pPr defTabSz="1219170">
                <a:buClr>
                  <a:srgbClr val="000000"/>
                </a:buClr>
              </a:pPr>
              <a:t>12</a:t>
            </a:fld>
            <a:endParaRPr kern="0">
              <a:solidFill>
                <a:srgbClr val="7F7F7F"/>
              </a:solidFill>
            </a:endParaRPr>
          </a:p>
        </p:txBody>
      </p:sp>
      <p:pic>
        <p:nvPicPr>
          <p:cNvPr id="1769" name="Google Shape;1769;p199"/>
          <p:cNvPicPr preferRelativeResize="0"/>
          <p:nvPr/>
        </p:nvPicPr>
        <p:blipFill rotWithShape="1">
          <a:blip r:embed="rId3">
            <a:alphaModFix/>
          </a:blip>
          <a:srcRect b="23946"/>
          <a:stretch/>
        </p:blipFill>
        <p:spPr>
          <a:xfrm>
            <a:off x="792795" y="274639"/>
            <a:ext cx="10606412" cy="623325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73"/>
        <p:cNvGrpSpPr/>
        <p:nvPr/>
      </p:nvGrpSpPr>
      <p:grpSpPr>
        <a:xfrm>
          <a:off x="0" y="0"/>
          <a:ext cx="0" cy="0"/>
          <a:chOff x="0" y="0"/>
          <a:chExt cx="0" cy="0"/>
        </a:xfrm>
      </p:grpSpPr>
      <p:pic>
        <p:nvPicPr>
          <p:cNvPr id="1774" name="Google Shape;1774;p200"/>
          <p:cNvPicPr preferRelativeResize="0"/>
          <p:nvPr/>
        </p:nvPicPr>
        <p:blipFill rotWithShape="1">
          <a:blip r:embed="rId3">
            <a:alphaModFix/>
          </a:blip>
          <a:srcRect b="25222"/>
          <a:stretch/>
        </p:blipFill>
        <p:spPr>
          <a:xfrm>
            <a:off x="251012" y="42036"/>
            <a:ext cx="11407113" cy="6591379"/>
          </a:xfrm>
          <a:prstGeom prst="rect">
            <a:avLst/>
          </a:prstGeom>
          <a:noFill/>
          <a:ln>
            <a:noFill/>
          </a:ln>
        </p:spPr>
      </p:pic>
      <p:sp>
        <p:nvSpPr>
          <p:cNvPr id="1775" name="Google Shape;1775;p200"/>
          <p:cNvSpPr txBox="1">
            <a:spLocks noGrp="1"/>
          </p:cNvSpPr>
          <p:nvPr>
            <p:ph type="sldNum" idx="12"/>
          </p:nvPr>
        </p:nvSpPr>
        <p:spPr>
          <a:xfrm>
            <a:off x="11330665" y="6251679"/>
            <a:ext cx="731600" cy="524800"/>
          </a:xfrm>
          <a:prstGeom prst="rect">
            <a:avLst/>
          </a:prstGeom>
          <a:noFill/>
          <a:ln>
            <a:noFill/>
          </a:ln>
        </p:spPr>
        <p:txBody>
          <a:bodyPr spcFirstLastPara="1" wrap="square" lIns="91433" tIns="45700" rIns="91433" bIns="45700" anchor="ctr" anchorCtr="0">
            <a:noAutofit/>
          </a:bodyPr>
          <a:lstStyle/>
          <a:p>
            <a:pPr defTabSz="1219170">
              <a:buClr>
                <a:srgbClr val="000000"/>
              </a:buClr>
            </a:pPr>
            <a:fld id="{00000000-1234-1234-1234-123412341234}" type="slidenum">
              <a:rPr lang="en" kern="0">
                <a:solidFill>
                  <a:srgbClr val="7F7F7F"/>
                </a:solidFill>
              </a:rPr>
              <a:pPr defTabSz="1219170">
                <a:buClr>
                  <a:srgbClr val="000000"/>
                </a:buClr>
              </a:pPr>
              <a:t>13</a:t>
            </a:fld>
            <a:endParaRPr kern="0">
              <a:solidFill>
                <a:srgbClr val="7F7F7F"/>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79"/>
        <p:cNvGrpSpPr/>
        <p:nvPr/>
      </p:nvGrpSpPr>
      <p:grpSpPr>
        <a:xfrm>
          <a:off x="0" y="0"/>
          <a:ext cx="0" cy="0"/>
          <a:chOff x="0" y="0"/>
          <a:chExt cx="0" cy="0"/>
        </a:xfrm>
      </p:grpSpPr>
      <p:sp>
        <p:nvSpPr>
          <p:cNvPr id="1780" name="Google Shape;1780;p201"/>
          <p:cNvSpPr txBox="1">
            <a:spLocks noGrp="1"/>
          </p:cNvSpPr>
          <p:nvPr>
            <p:ph type="title"/>
          </p:nvPr>
        </p:nvSpPr>
        <p:spPr>
          <a:xfrm>
            <a:off x="415600" y="3013400"/>
            <a:ext cx="11360800" cy="831200"/>
          </a:xfrm>
          <a:prstGeom prst="rect">
            <a:avLst/>
          </a:prstGeom>
          <a:noFill/>
          <a:ln>
            <a:noFill/>
          </a:ln>
        </p:spPr>
        <p:txBody>
          <a:bodyPr spcFirstLastPara="1" wrap="square" lIns="91433" tIns="45700" rIns="91433" bIns="45700" anchor="ctr" anchorCtr="0">
            <a:noAutofit/>
          </a:bodyPr>
          <a:lstStyle/>
          <a:p>
            <a:pPr>
              <a:buClr>
                <a:schemeClr val="dk1"/>
              </a:buClr>
              <a:buSzPts val="3300"/>
            </a:pPr>
            <a:r>
              <a:rPr lang="en" sz="4800"/>
              <a:t>Temperature Management</a:t>
            </a:r>
            <a:endParaRPr sz="4800"/>
          </a:p>
        </p:txBody>
      </p:sp>
      <p:sp>
        <p:nvSpPr>
          <p:cNvPr id="1781" name="Google Shape;1781;p201"/>
          <p:cNvSpPr txBox="1">
            <a:spLocks noGrp="1"/>
          </p:cNvSpPr>
          <p:nvPr>
            <p:ph type="sldNum" idx="12"/>
          </p:nvPr>
        </p:nvSpPr>
        <p:spPr>
          <a:xfrm>
            <a:off x="11330665" y="6251679"/>
            <a:ext cx="731600" cy="524800"/>
          </a:xfrm>
          <a:prstGeom prst="rect">
            <a:avLst/>
          </a:prstGeom>
          <a:noFill/>
          <a:ln>
            <a:noFill/>
          </a:ln>
        </p:spPr>
        <p:txBody>
          <a:bodyPr spcFirstLastPara="1" wrap="square" lIns="91433" tIns="45700" rIns="91433" bIns="45700" anchor="ctr" anchorCtr="0">
            <a:noAutofit/>
          </a:bodyPr>
          <a:lstStyle/>
          <a:p>
            <a:pPr defTabSz="1219170">
              <a:buClr>
                <a:srgbClr val="000000"/>
              </a:buClr>
            </a:pPr>
            <a:fld id="{00000000-1234-1234-1234-123412341234}" type="slidenum">
              <a:rPr lang="en" kern="0">
                <a:solidFill>
                  <a:srgbClr val="7F7F7F"/>
                </a:solidFill>
              </a:rPr>
              <a:pPr defTabSz="1219170">
                <a:buClr>
                  <a:srgbClr val="000000"/>
                </a:buClr>
              </a:pPr>
              <a:t>14</a:t>
            </a:fld>
            <a:endParaRPr kern="0">
              <a:solidFill>
                <a:srgbClr val="7F7F7F"/>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85"/>
        <p:cNvGrpSpPr/>
        <p:nvPr/>
      </p:nvGrpSpPr>
      <p:grpSpPr>
        <a:xfrm>
          <a:off x="0" y="0"/>
          <a:ext cx="0" cy="0"/>
          <a:chOff x="0" y="0"/>
          <a:chExt cx="0" cy="0"/>
        </a:xfrm>
      </p:grpSpPr>
      <p:sp>
        <p:nvSpPr>
          <p:cNvPr id="1786" name="Google Shape;1786;p202"/>
          <p:cNvSpPr txBox="1">
            <a:spLocks noGrp="1"/>
          </p:cNvSpPr>
          <p:nvPr>
            <p:ph type="title"/>
          </p:nvPr>
        </p:nvSpPr>
        <p:spPr>
          <a:xfrm>
            <a:off x="415600" y="593367"/>
            <a:ext cx="11360800" cy="831200"/>
          </a:xfrm>
          <a:prstGeom prst="rect">
            <a:avLst/>
          </a:prstGeom>
          <a:noFill/>
          <a:ln>
            <a:noFill/>
          </a:ln>
        </p:spPr>
        <p:txBody>
          <a:bodyPr spcFirstLastPara="1" wrap="square" lIns="91433" tIns="45700" rIns="91433" bIns="45700" anchor="ctr" anchorCtr="0">
            <a:noAutofit/>
          </a:bodyPr>
          <a:lstStyle/>
          <a:p>
            <a:pPr>
              <a:buClr>
                <a:schemeClr val="dk1"/>
              </a:buClr>
              <a:buSzPts val="3300"/>
            </a:pPr>
            <a:r>
              <a:rPr lang="en"/>
              <a:t>Temperature Monitoring</a:t>
            </a:r>
            <a:endParaRPr/>
          </a:p>
        </p:txBody>
      </p:sp>
      <p:sp>
        <p:nvSpPr>
          <p:cNvPr id="1787" name="Google Shape;1787;p202"/>
          <p:cNvSpPr txBox="1">
            <a:spLocks noGrp="1"/>
          </p:cNvSpPr>
          <p:nvPr>
            <p:ph type="body" idx="1"/>
          </p:nvPr>
        </p:nvSpPr>
        <p:spPr>
          <a:xfrm>
            <a:off x="415600" y="1536633"/>
            <a:ext cx="11360800" cy="4555200"/>
          </a:xfrm>
          <a:prstGeom prst="rect">
            <a:avLst/>
          </a:prstGeom>
          <a:noFill/>
          <a:ln>
            <a:noFill/>
          </a:ln>
        </p:spPr>
        <p:txBody>
          <a:bodyPr spcFirstLastPara="1" wrap="square" lIns="91433" tIns="45700" rIns="91433" bIns="45700" anchor="t" anchorCtr="0">
            <a:noAutofit/>
          </a:bodyPr>
          <a:lstStyle/>
          <a:p>
            <a:pPr marL="457189" indent="-423323">
              <a:lnSpc>
                <a:spcPct val="100000"/>
              </a:lnSpc>
              <a:spcBef>
                <a:spcPts val="1867"/>
              </a:spcBef>
              <a:buClr>
                <a:schemeClr val="dk1"/>
              </a:buClr>
              <a:buSzPts val="2400"/>
              <a:buChar char="•"/>
            </a:pPr>
            <a:r>
              <a:rPr lang="en" sz="3200"/>
              <a:t>Continuous from time of clinical initiation through end of intervention</a:t>
            </a:r>
            <a:endParaRPr sz="3200"/>
          </a:p>
          <a:p>
            <a:pPr marL="457189" indent="-423323">
              <a:lnSpc>
                <a:spcPct val="100000"/>
              </a:lnSpc>
              <a:spcBef>
                <a:spcPts val="1867"/>
              </a:spcBef>
              <a:buClr>
                <a:schemeClr val="dk1"/>
              </a:buClr>
              <a:buSzPts val="2400"/>
              <a:buChar char="•"/>
            </a:pPr>
            <a:r>
              <a:rPr lang="en" sz="3200"/>
              <a:t>Core body temperature should be monitored at two core sites </a:t>
            </a:r>
            <a:endParaRPr sz="3200"/>
          </a:p>
          <a:p>
            <a:pPr marL="914377" lvl="1">
              <a:lnSpc>
                <a:spcPct val="100000"/>
              </a:lnSpc>
              <a:spcBef>
                <a:spcPts val="1867"/>
              </a:spcBef>
              <a:buSzPts val="2400"/>
            </a:pPr>
            <a:r>
              <a:rPr lang="en" sz="3200"/>
              <a:t>Esophageal, bladder, rectal</a:t>
            </a:r>
            <a:endParaRPr sz="3200"/>
          </a:p>
          <a:p>
            <a:pPr marL="457189" indent="-423323">
              <a:lnSpc>
                <a:spcPct val="100000"/>
              </a:lnSpc>
              <a:spcBef>
                <a:spcPts val="1867"/>
              </a:spcBef>
              <a:buClr>
                <a:schemeClr val="dk1"/>
              </a:buClr>
              <a:buSzPts val="2400"/>
              <a:buChar char="•"/>
            </a:pPr>
            <a:r>
              <a:rPr lang="en" sz="3200"/>
              <a:t>The esophageal probe is the preferred primary probe which will be connected to the surface cooling unit.</a:t>
            </a:r>
            <a:endParaRPr sz="3200"/>
          </a:p>
        </p:txBody>
      </p:sp>
      <p:sp>
        <p:nvSpPr>
          <p:cNvPr id="1788" name="Google Shape;1788;p202"/>
          <p:cNvSpPr txBox="1">
            <a:spLocks noGrp="1"/>
          </p:cNvSpPr>
          <p:nvPr>
            <p:ph type="sldNum" idx="12"/>
          </p:nvPr>
        </p:nvSpPr>
        <p:spPr>
          <a:xfrm>
            <a:off x="11330665" y="6251679"/>
            <a:ext cx="731600" cy="524800"/>
          </a:xfrm>
          <a:prstGeom prst="rect">
            <a:avLst/>
          </a:prstGeom>
          <a:noFill/>
          <a:ln>
            <a:noFill/>
          </a:ln>
        </p:spPr>
        <p:txBody>
          <a:bodyPr spcFirstLastPara="1" wrap="square" lIns="91433" tIns="45700" rIns="91433" bIns="45700" anchor="ctr" anchorCtr="0">
            <a:noAutofit/>
          </a:bodyPr>
          <a:lstStyle/>
          <a:p>
            <a:pPr defTabSz="1219170">
              <a:buClr>
                <a:srgbClr val="000000"/>
              </a:buClr>
            </a:pPr>
            <a:fld id="{00000000-1234-1234-1234-123412341234}" type="slidenum">
              <a:rPr lang="en" kern="0">
                <a:solidFill>
                  <a:srgbClr val="7F7F7F"/>
                </a:solidFill>
              </a:rPr>
              <a:pPr defTabSz="1219170">
                <a:buClr>
                  <a:srgbClr val="000000"/>
                </a:buClr>
              </a:pPr>
              <a:t>15</a:t>
            </a:fld>
            <a:endParaRPr kern="0">
              <a:solidFill>
                <a:srgbClr val="7F7F7F"/>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92"/>
        <p:cNvGrpSpPr/>
        <p:nvPr/>
      </p:nvGrpSpPr>
      <p:grpSpPr>
        <a:xfrm>
          <a:off x="0" y="0"/>
          <a:ext cx="0" cy="0"/>
          <a:chOff x="0" y="0"/>
          <a:chExt cx="0" cy="0"/>
        </a:xfrm>
      </p:grpSpPr>
      <p:sp>
        <p:nvSpPr>
          <p:cNvPr id="1793" name="Google Shape;1793;p203"/>
          <p:cNvSpPr txBox="1">
            <a:spLocks noGrp="1"/>
          </p:cNvSpPr>
          <p:nvPr>
            <p:ph type="sldNum" idx="12"/>
          </p:nvPr>
        </p:nvSpPr>
        <p:spPr>
          <a:xfrm>
            <a:off x="11330665" y="6251679"/>
            <a:ext cx="731600" cy="524800"/>
          </a:xfrm>
          <a:prstGeom prst="rect">
            <a:avLst/>
          </a:prstGeom>
          <a:noFill/>
          <a:ln>
            <a:noFill/>
          </a:ln>
        </p:spPr>
        <p:txBody>
          <a:bodyPr spcFirstLastPara="1" wrap="square" lIns="91433" tIns="45700" rIns="91433" bIns="45700" anchor="ctr" anchorCtr="0">
            <a:noAutofit/>
          </a:bodyPr>
          <a:lstStyle/>
          <a:p>
            <a:pPr defTabSz="1219170">
              <a:buClr>
                <a:srgbClr val="000000"/>
              </a:buClr>
            </a:pPr>
            <a:fld id="{00000000-1234-1234-1234-123412341234}" type="slidenum">
              <a:rPr lang="en" kern="0">
                <a:solidFill>
                  <a:srgbClr val="7F7F7F"/>
                </a:solidFill>
              </a:rPr>
              <a:pPr defTabSz="1219170">
                <a:buClr>
                  <a:srgbClr val="000000"/>
                </a:buClr>
              </a:pPr>
              <a:t>16</a:t>
            </a:fld>
            <a:endParaRPr kern="0">
              <a:solidFill>
                <a:srgbClr val="7F7F7F"/>
              </a:solidFill>
            </a:endParaRPr>
          </a:p>
        </p:txBody>
      </p:sp>
      <p:pic>
        <p:nvPicPr>
          <p:cNvPr id="1794" name="Google Shape;1794;p203"/>
          <p:cNvPicPr preferRelativeResize="0"/>
          <p:nvPr/>
        </p:nvPicPr>
        <p:blipFill rotWithShape="1">
          <a:blip r:embed="rId3">
            <a:alphaModFix/>
          </a:blip>
          <a:srcRect/>
          <a:stretch/>
        </p:blipFill>
        <p:spPr>
          <a:xfrm>
            <a:off x="1524000" y="0"/>
            <a:ext cx="9144000" cy="68580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98"/>
        <p:cNvGrpSpPr/>
        <p:nvPr/>
      </p:nvGrpSpPr>
      <p:grpSpPr>
        <a:xfrm>
          <a:off x="0" y="0"/>
          <a:ext cx="0" cy="0"/>
          <a:chOff x="0" y="0"/>
          <a:chExt cx="0" cy="0"/>
        </a:xfrm>
      </p:grpSpPr>
      <p:sp>
        <p:nvSpPr>
          <p:cNvPr id="1799" name="Google Shape;1799;p204"/>
          <p:cNvSpPr txBox="1">
            <a:spLocks noGrp="1"/>
          </p:cNvSpPr>
          <p:nvPr>
            <p:ph type="title"/>
          </p:nvPr>
        </p:nvSpPr>
        <p:spPr>
          <a:xfrm>
            <a:off x="415600" y="593367"/>
            <a:ext cx="11360800" cy="831200"/>
          </a:xfrm>
          <a:prstGeom prst="rect">
            <a:avLst/>
          </a:prstGeom>
          <a:noFill/>
          <a:ln>
            <a:noFill/>
          </a:ln>
        </p:spPr>
        <p:txBody>
          <a:bodyPr spcFirstLastPara="1" wrap="square" lIns="91433" tIns="45700" rIns="91433" bIns="45700" anchor="ctr" anchorCtr="0">
            <a:noAutofit/>
          </a:bodyPr>
          <a:lstStyle/>
          <a:p>
            <a:pPr>
              <a:buClr>
                <a:schemeClr val="dk1"/>
              </a:buClr>
              <a:buSzPts val="3300"/>
            </a:pPr>
            <a:r>
              <a:rPr lang="en"/>
              <a:t>Temperature Management</a:t>
            </a:r>
            <a:endParaRPr/>
          </a:p>
        </p:txBody>
      </p:sp>
      <p:sp>
        <p:nvSpPr>
          <p:cNvPr id="1800" name="Google Shape;1800;p204"/>
          <p:cNvSpPr txBox="1">
            <a:spLocks noGrp="1"/>
          </p:cNvSpPr>
          <p:nvPr>
            <p:ph type="body" idx="1"/>
          </p:nvPr>
        </p:nvSpPr>
        <p:spPr>
          <a:xfrm>
            <a:off x="415600" y="1536633"/>
            <a:ext cx="11360800" cy="4555200"/>
          </a:xfrm>
          <a:prstGeom prst="rect">
            <a:avLst/>
          </a:prstGeom>
          <a:noFill/>
          <a:ln>
            <a:noFill/>
          </a:ln>
        </p:spPr>
        <p:txBody>
          <a:bodyPr spcFirstLastPara="1" wrap="square" lIns="91433" tIns="45700" rIns="91433" bIns="45700" anchor="t" anchorCtr="0">
            <a:noAutofit/>
          </a:bodyPr>
          <a:lstStyle/>
          <a:p>
            <a:pPr marL="457189" indent="-423323">
              <a:lnSpc>
                <a:spcPct val="100000"/>
              </a:lnSpc>
              <a:spcBef>
                <a:spcPts val="1867"/>
              </a:spcBef>
              <a:buClr>
                <a:schemeClr val="dk1"/>
              </a:buClr>
              <a:buSzPts val="2400"/>
              <a:buChar char="•"/>
            </a:pPr>
            <a:r>
              <a:rPr lang="en" sz="3200"/>
              <a:t>Clinically used servo-regulated device</a:t>
            </a:r>
            <a:endParaRPr sz="3200"/>
          </a:p>
          <a:p>
            <a:pPr marL="457189" indent="-423323">
              <a:lnSpc>
                <a:spcPct val="100000"/>
              </a:lnSpc>
              <a:spcBef>
                <a:spcPts val="1867"/>
              </a:spcBef>
              <a:buClr>
                <a:schemeClr val="dk1"/>
              </a:buClr>
              <a:buSzPts val="2400"/>
              <a:buChar char="•"/>
            </a:pPr>
            <a:r>
              <a:rPr lang="en" sz="3200"/>
              <a:t>Rarely ECMO</a:t>
            </a:r>
            <a:endParaRPr sz="3200"/>
          </a:p>
          <a:p>
            <a:pPr marL="457189" indent="-423323">
              <a:lnSpc>
                <a:spcPct val="100000"/>
              </a:lnSpc>
              <a:spcBef>
                <a:spcPts val="1867"/>
              </a:spcBef>
              <a:buClr>
                <a:schemeClr val="dk1"/>
              </a:buClr>
              <a:buSzPts val="2400"/>
              <a:buChar char="•"/>
            </a:pPr>
            <a:r>
              <a:rPr lang="en" sz="3200"/>
              <a:t>No intravascular cooling, gastric cooling etc</a:t>
            </a:r>
            <a:endParaRPr sz="3200"/>
          </a:p>
          <a:p>
            <a:pPr marL="457189" indent="-423323">
              <a:lnSpc>
                <a:spcPct val="100000"/>
              </a:lnSpc>
              <a:spcBef>
                <a:spcPts val="1867"/>
              </a:spcBef>
              <a:buClr>
                <a:schemeClr val="dk1"/>
              </a:buClr>
              <a:buSzPts val="2400"/>
              <a:buChar char="•"/>
            </a:pPr>
            <a:r>
              <a:rPr lang="en" sz="3200"/>
              <a:t>Can use acetaminophen as an adjunct</a:t>
            </a:r>
            <a:endParaRPr sz="3200"/>
          </a:p>
        </p:txBody>
      </p:sp>
      <p:sp>
        <p:nvSpPr>
          <p:cNvPr id="1801" name="Google Shape;1801;p204"/>
          <p:cNvSpPr txBox="1">
            <a:spLocks noGrp="1"/>
          </p:cNvSpPr>
          <p:nvPr>
            <p:ph type="sldNum" idx="12"/>
          </p:nvPr>
        </p:nvSpPr>
        <p:spPr>
          <a:xfrm>
            <a:off x="11330665" y="6251679"/>
            <a:ext cx="731600" cy="524800"/>
          </a:xfrm>
          <a:prstGeom prst="rect">
            <a:avLst/>
          </a:prstGeom>
          <a:noFill/>
          <a:ln>
            <a:noFill/>
          </a:ln>
        </p:spPr>
        <p:txBody>
          <a:bodyPr spcFirstLastPara="1" wrap="square" lIns="91433" tIns="45700" rIns="91433" bIns="45700" anchor="ctr" anchorCtr="0">
            <a:noAutofit/>
          </a:bodyPr>
          <a:lstStyle/>
          <a:p>
            <a:pPr defTabSz="1219170">
              <a:buClr>
                <a:srgbClr val="000000"/>
              </a:buClr>
            </a:pPr>
            <a:fld id="{00000000-1234-1234-1234-123412341234}" type="slidenum">
              <a:rPr lang="en" kern="0">
                <a:solidFill>
                  <a:srgbClr val="7F7F7F"/>
                </a:solidFill>
              </a:rPr>
              <a:pPr defTabSz="1219170">
                <a:buClr>
                  <a:srgbClr val="000000"/>
                </a:buClr>
              </a:pPr>
              <a:t>17</a:t>
            </a:fld>
            <a:endParaRPr kern="0">
              <a:solidFill>
                <a:srgbClr val="7F7F7F"/>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05"/>
        <p:cNvGrpSpPr/>
        <p:nvPr/>
      </p:nvGrpSpPr>
      <p:grpSpPr>
        <a:xfrm>
          <a:off x="0" y="0"/>
          <a:ext cx="0" cy="0"/>
          <a:chOff x="0" y="0"/>
          <a:chExt cx="0" cy="0"/>
        </a:xfrm>
      </p:grpSpPr>
      <p:sp>
        <p:nvSpPr>
          <p:cNvPr id="1806" name="Google Shape;1806;p205"/>
          <p:cNvSpPr txBox="1">
            <a:spLocks noGrp="1"/>
          </p:cNvSpPr>
          <p:nvPr>
            <p:ph type="title"/>
          </p:nvPr>
        </p:nvSpPr>
        <p:spPr>
          <a:xfrm>
            <a:off x="415600" y="3013400"/>
            <a:ext cx="11360800" cy="831200"/>
          </a:xfrm>
          <a:prstGeom prst="rect">
            <a:avLst/>
          </a:prstGeom>
          <a:noFill/>
          <a:ln>
            <a:noFill/>
          </a:ln>
        </p:spPr>
        <p:txBody>
          <a:bodyPr spcFirstLastPara="1" wrap="square" lIns="91433" tIns="45700" rIns="91433" bIns="45700" anchor="ctr" anchorCtr="0">
            <a:noAutofit/>
          </a:bodyPr>
          <a:lstStyle/>
          <a:p>
            <a:pPr>
              <a:buClr>
                <a:schemeClr val="dk1"/>
              </a:buClr>
              <a:buSzPts val="3300"/>
            </a:pPr>
            <a:r>
              <a:rPr lang="en" sz="4800"/>
              <a:t>Induction of Hypothermia</a:t>
            </a:r>
            <a:endParaRPr sz="4800"/>
          </a:p>
        </p:txBody>
      </p:sp>
      <p:sp>
        <p:nvSpPr>
          <p:cNvPr id="1807" name="Google Shape;1807;p205"/>
          <p:cNvSpPr txBox="1">
            <a:spLocks noGrp="1"/>
          </p:cNvSpPr>
          <p:nvPr>
            <p:ph type="sldNum" idx="12"/>
          </p:nvPr>
        </p:nvSpPr>
        <p:spPr>
          <a:xfrm>
            <a:off x="11330665" y="6251679"/>
            <a:ext cx="731600" cy="524800"/>
          </a:xfrm>
          <a:prstGeom prst="rect">
            <a:avLst/>
          </a:prstGeom>
          <a:noFill/>
          <a:ln>
            <a:noFill/>
          </a:ln>
        </p:spPr>
        <p:txBody>
          <a:bodyPr spcFirstLastPara="1" wrap="square" lIns="91433" tIns="45700" rIns="91433" bIns="45700" anchor="ctr" anchorCtr="0">
            <a:noAutofit/>
          </a:bodyPr>
          <a:lstStyle/>
          <a:p>
            <a:pPr defTabSz="1219170">
              <a:buClr>
                <a:srgbClr val="000000"/>
              </a:buClr>
            </a:pPr>
            <a:fld id="{00000000-1234-1234-1234-123412341234}" type="slidenum">
              <a:rPr lang="en" kern="0">
                <a:solidFill>
                  <a:srgbClr val="7F7F7F"/>
                </a:solidFill>
              </a:rPr>
              <a:pPr defTabSz="1219170">
                <a:buClr>
                  <a:srgbClr val="000000"/>
                </a:buClr>
              </a:pPr>
              <a:t>18</a:t>
            </a:fld>
            <a:endParaRPr kern="0">
              <a:solidFill>
                <a:srgbClr val="7F7F7F"/>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12"/>
        <p:cNvGrpSpPr/>
        <p:nvPr/>
      </p:nvGrpSpPr>
      <p:grpSpPr>
        <a:xfrm>
          <a:off x="0" y="0"/>
          <a:ext cx="0" cy="0"/>
          <a:chOff x="0" y="0"/>
          <a:chExt cx="0" cy="0"/>
        </a:xfrm>
      </p:grpSpPr>
      <p:pic>
        <p:nvPicPr>
          <p:cNvPr id="1813" name="Google Shape;1813;p206" descr="Wavy-line icons | Noun Project | Line icon, Royalty free icons, Icon  download free"/>
          <p:cNvPicPr preferRelativeResize="0"/>
          <p:nvPr/>
        </p:nvPicPr>
        <p:blipFill rotWithShape="1">
          <a:blip r:embed="rId3">
            <a:alphaModFix/>
          </a:blip>
          <a:srcRect/>
          <a:stretch/>
        </p:blipFill>
        <p:spPr>
          <a:xfrm rot="5915287">
            <a:off x="4142411" y="2318850"/>
            <a:ext cx="1026260" cy="1026260"/>
          </a:xfrm>
          <a:prstGeom prst="rect">
            <a:avLst/>
          </a:prstGeom>
          <a:noFill/>
          <a:ln>
            <a:noFill/>
          </a:ln>
        </p:spPr>
      </p:pic>
      <p:pic>
        <p:nvPicPr>
          <p:cNvPr id="1814" name="Google Shape;1814;p206" descr="Man outline"/>
          <p:cNvPicPr preferRelativeResize="0"/>
          <p:nvPr/>
        </p:nvPicPr>
        <p:blipFill rotWithShape="1">
          <a:blip r:embed="rId4">
            <a:alphaModFix/>
          </a:blip>
          <a:srcRect/>
          <a:stretch/>
        </p:blipFill>
        <p:spPr>
          <a:xfrm>
            <a:off x="2870141" y="551518"/>
            <a:ext cx="6344412" cy="6344412"/>
          </a:xfrm>
          <a:prstGeom prst="rect">
            <a:avLst/>
          </a:prstGeom>
          <a:noFill/>
          <a:ln>
            <a:noFill/>
          </a:ln>
        </p:spPr>
      </p:pic>
      <p:sp>
        <p:nvSpPr>
          <p:cNvPr id="1815" name="Google Shape;1815;p206"/>
          <p:cNvSpPr txBox="1"/>
          <p:nvPr/>
        </p:nvSpPr>
        <p:spPr>
          <a:xfrm>
            <a:off x="413987" y="3392720"/>
            <a:ext cx="1786067" cy="1221128"/>
          </a:xfrm>
          <a:prstGeom prst="rect">
            <a:avLst/>
          </a:prstGeom>
          <a:noFill/>
          <a:ln>
            <a:noFill/>
          </a:ln>
        </p:spPr>
        <p:txBody>
          <a:bodyPr spcFirstLastPara="1" wrap="square" lIns="91433" tIns="45700" rIns="91433" bIns="45700" anchor="t" anchorCtr="0">
            <a:spAutoFit/>
          </a:bodyPr>
          <a:lstStyle/>
          <a:p>
            <a:pPr defTabSz="1219170">
              <a:buClr>
                <a:srgbClr val="000000"/>
              </a:buClr>
            </a:pPr>
            <a:r>
              <a:rPr lang="en" sz="1467" u="sng" kern="0">
                <a:solidFill>
                  <a:srgbClr val="000000"/>
                </a:solidFill>
                <a:latin typeface="Arial"/>
                <a:ea typeface="Arial"/>
                <a:cs typeface="Arial"/>
                <a:sym typeface="Arial"/>
              </a:rPr>
              <a:t>Neuromuscular</a:t>
            </a:r>
            <a:r>
              <a:rPr lang="en" sz="1467" kern="0">
                <a:solidFill>
                  <a:srgbClr val="000000"/>
                </a:solidFill>
                <a:latin typeface="Arial"/>
                <a:ea typeface="Arial"/>
                <a:cs typeface="Arial"/>
                <a:sym typeface="Arial"/>
              </a:rPr>
              <a:t>:</a:t>
            </a:r>
            <a:endParaRPr sz="1467" kern="0">
              <a:solidFill>
                <a:srgbClr val="000000"/>
              </a:solidFill>
              <a:latin typeface="Arial"/>
              <a:cs typeface="Arial"/>
              <a:sym typeface="Arial"/>
            </a:endParaRPr>
          </a:p>
          <a:p>
            <a:pPr defTabSz="1219170">
              <a:buClr>
                <a:srgbClr val="000000"/>
              </a:buClr>
            </a:pPr>
            <a:r>
              <a:rPr lang="en" sz="1467" kern="0">
                <a:solidFill>
                  <a:srgbClr val="000000"/>
                </a:solidFill>
                <a:latin typeface="Arial"/>
                <a:ea typeface="Arial"/>
                <a:cs typeface="Arial"/>
                <a:sym typeface="Arial"/>
              </a:rPr>
              <a:t>Shivering </a:t>
            </a:r>
            <a:endParaRPr sz="1467" kern="0">
              <a:solidFill>
                <a:srgbClr val="000000"/>
              </a:solidFill>
              <a:latin typeface="Arial"/>
              <a:cs typeface="Arial"/>
              <a:sym typeface="Arial"/>
            </a:endParaRPr>
          </a:p>
          <a:p>
            <a:pPr defTabSz="1219170">
              <a:buClr>
                <a:srgbClr val="000000"/>
              </a:buClr>
            </a:pPr>
            <a:r>
              <a:rPr lang="en" sz="1467" kern="0">
                <a:solidFill>
                  <a:srgbClr val="000000"/>
                </a:solidFill>
                <a:latin typeface="Arial"/>
                <a:ea typeface="Arial"/>
                <a:cs typeface="Arial"/>
                <a:sym typeface="Arial"/>
              </a:rPr>
              <a:t>↑ metabolic demand</a:t>
            </a:r>
            <a:endParaRPr sz="1467" kern="0">
              <a:solidFill>
                <a:srgbClr val="000000"/>
              </a:solidFill>
              <a:latin typeface="Arial"/>
              <a:cs typeface="Arial"/>
              <a:sym typeface="Arial"/>
            </a:endParaRPr>
          </a:p>
          <a:p>
            <a:pPr defTabSz="1219170">
              <a:buClr>
                <a:srgbClr val="000000"/>
              </a:buClr>
            </a:pPr>
            <a:r>
              <a:rPr lang="en" sz="1467" kern="0">
                <a:solidFill>
                  <a:srgbClr val="000000"/>
                </a:solidFill>
                <a:latin typeface="Arial"/>
                <a:ea typeface="Arial"/>
                <a:cs typeface="Arial"/>
                <a:sym typeface="Arial"/>
              </a:rPr>
              <a:t>Resolves &lt; 34C</a:t>
            </a:r>
            <a:endParaRPr sz="1467" kern="0">
              <a:solidFill>
                <a:srgbClr val="000000"/>
              </a:solidFill>
              <a:latin typeface="Arial"/>
              <a:cs typeface="Arial"/>
              <a:sym typeface="Arial"/>
            </a:endParaRPr>
          </a:p>
        </p:txBody>
      </p:sp>
      <p:sp>
        <p:nvSpPr>
          <p:cNvPr id="1816" name="Google Shape;1816;p206"/>
          <p:cNvSpPr txBox="1">
            <a:spLocks noGrp="1"/>
          </p:cNvSpPr>
          <p:nvPr>
            <p:ph type="title" idx="4294967295"/>
          </p:nvPr>
        </p:nvSpPr>
        <p:spPr>
          <a:xfrm>
            <a:off x="609599" y="84292"/>
            <a:ext cx="10972800" cy="1143000"/>
          </a:xfrm>
          <a:prstGeom prst="rect">
            <a:avLst/>
          </a:prstGeom>
          <a:noFill/>
          <a:ln>
            <a:noFill/>
          </a:ln>
        </p:spPr>
        <p:txBody>
          <a:bodyPr spcFirstLastPara="1" wrap="square" lIns="91433" tIns="45700" rIns="91433" bIns="45700" anchor="ctr" anchorCtr="0">
            <a:noAutofit/>
          </a:bodyPr>
          <a:lstStyle/>
          <a:p>
            <a:pPr>
              <a:buClr>
                <a:schemeClr val="dk1"/>
              </a:buClr>
              <a:buSzPts val="3300"/>
            </a:pPr>
            <a:r>
              <a:rPr lang="en" sz="3200"/>
              <a:t>Induction Phase-Decrease in temperature to 33C</a:t>
            </a:r>
            <a:br>
              <a:rPr lang="en" sz="1467"/>
            </a:br>
            <a:endParaRPr sz="1467">
              <a:latin typeface="Calibri"/>
              <a:ea typeface="Calibri"/>
              <a:cs typeface="Calibri"/>
              <a:sym typeface="Calibri"/>
            </a:endParaRPr>
          </a:p>
        </p:txBody>
      </p:sp>
      <p:pic>
        <p:nvPicPr>
          <p:cNvPr id="1817" name="Google Shape;1817;p206" descr="Heart outline"/>
          <p:cNvPicPr preferRelativeResize="0"/>
          <p:nvPr/>
        </p:nvPicPr>
        <p:blipFill rotWithShape="1">
          <a:blip r:embed="rId5">
            <a:alphaModFix/>
          </a:blip>
          <a:srcRect/>
          <a:stretch/>
        </p:blipFill>
        <p:spPr>
          <a:xfrm>
            <a:off x="6006928" y="2073336"/>
            <a:ext cx="779201" cy="779201"/>
          </a:xfrm>
          <a:prstGeom prst="rect">
            <a:avLst/>
          </a:prstGeom>
          <a:noFill/>
          <a:ln>
            <a:noFill/>
          </a:ln>
        </p:spPr>
      </p:pic>
      <p:pic>
        <p:nvPicPr>
          <p:cNvPr id="1818" name="Google Shape;1818;p206" descr="Kidneys outline"/>
          <p:cNvPicPr preferRelativeResize="0"/>
          <p:nvPr/>
        </p:nvPicPr>
        <p:blipFill rotWithShape="1">
          <a:blip r:embed="rId6">
            <a:alphaModFix/>
          </a:blip>
          <a:srcRect/>
          <a:stretch/>
        </p:blipFill>
        <p:spPr>
          <a:xfrm>
            <a:off x="5562684" y="3452661"/>
            <a:ext cx="914400" cy="914400"/>
          </a:xfrm>
          <a:prstGeom prst="rect">
            <a:avLst/>
          </a:prstGeom>
          <a:noFill/>
          <a:ln>
            <a:noFill/>
          </a:ln>
        </p:spPr>
      </p:pic>
      <p:pic>
        <p:nvPicPr>
          <p:cNvPr id="1819" name="Google Shape;1819;p206" descr="Water outline"/>
          <p:cNvPicPr preferRelativeResize="0"/>
          <p:nvPr/>
        </p:nvPicPr>
        <p:blipFill rotWithShape="1">
          <a:blip r:embed="rId7">
            <a:alphaModFix/>
          </a:blip>
          <a:srcRect/>
          <a:stretch/>
        </p:blipFill>
        <p:spPr>
          <a:xfrm>
            <a:off x="5437632" y="4311888"/>
            <a:ext cx="731520" cy="731520"/>
          </a:xfrm>
          <a:prstGeom prst="rect">
            <a:avLst/>
          </a:prstGeom>
          <a:noFill/>
          <a:ln>
            <a:noFill/>
          </a:ln>
        </p:spPr>
      </p:pic>
      <p:pic>
        <p:nvPicPr>
          <p:cNvPr id="1820" name="Google Shape;1820;p206" descr="Pancreas - Free medical icons"/>
          <p:cNvPicPr preferRelativeResize="0"/>
          <p:nvPr/>
        </p:nvPicPr>
        <p:blipFill rotWithShape="1">
          <a:blip r:embed="rId8">
            <a:alphaModFix/>
          </a:blip>
          <a:srcRect/>
          <a:stretch/>
        </p:blipFill>
        <p:spPr>
          <a:xfrm>
            <a:off x="5697146" y="2978636"/>
            <a:ext cx="645509" cy="645509"/>
          </a:xfrm>
          <a:prstGeom prst="rect">
            <a:avLst/>
          </a:prstGeom>
          <a:noFill/>
          <a:ln>
            <a:noFill/>
          </a:ln>
        </p:spPr>
      </p:pic>
      <p:sp>
        <p:nvSpPr>
          <p:cNvPr id="1821" name="Google Shape;1821;p206"/>
          <p:cNvSpPr txBox="1"/>
          <p:nvPr/>
        </p:nvSpPr>
        <p:spPr>
          <a:xfrm>
            <a:off x="331993" y="1386631"/>
            <a:ext cx="3828159" cy="1446894"/>
          </a:xfrm>
          <a:prstGeom prst="rect">
            <a:avLst/>
          </a:prstGeom>
          <a:noFill/>
          <a:ln>
            <a:noFill/>
          </a:ln>
        </p:spPr>
        <p:txBody>
          <a:bodyPr spcFirstLastPara="1" wrap="square" lIns="91433" tIns="45700" rIns="91433" bIns="45700" anchor="t" anchorCtr="0">
            <a:spAutoFit/>
          </a:bodyPr>
          <a:lstStyle/>
          <a:p>
            <a:pPr defTabSz="1219170">
              <a:buClr>
                <a:srgbClr val="000000"/>
              </a:buClr>
            </a:pPr>
            <a:r>
              <a:rPr lang="en" sz="1467" u="sng" kern="0">
                <a:solidFill>
                  <a:srgbClr val="000000"/>
                </a:solidFill>
                <a:latin typeface="Arial"/>
                <a:ea typeface="Arial"/>
                <a:cs typeface="Arial"/>
                <a:sym typeface="Arial"/>
              </a:rPr>
              <a:t>Endocrine/Metabolic</a:t>
            </a:r>
            <a:endParaRPr sz="1467" kern="0">
              <a:solidFill>
                <a:srgbClr val="000000"/>
              </a:solidFill>
              <a:latin typeface="Arial"/>
              <a:ea typeface="Arial"/>
              <a:cs typeface="Arial"/>
              <a:sym typeface="Arial"/>
            </a:endParaRPr>
          </a:p>
          <a:p>
            <a:pPr defTabSz="1219170">
              <a:buClr>
                <a:srgbClr val="000000"/>
              </a:buClr>
            </a:pPr>
            <a:r>
              <a:rPr lang="en" sz="1467" kern="0">
                <a:solidFill>
                  <a:srgbClr val="000000"/>
                </a:solidFill>
                <a:latin typeface="Arial"/>
                <a:ea typeface="Arial"/>
                <a:cs typeface="Arial"/>
                <a:sym typeface="Arial"/>
              </a:rPr>
              <a:t>Hyperglycemia 🡪 diuresis</a:t>
            </a:r>
            <a:endParaRPr sz="1467" kern="0">
              <a:solidFill>
                <a:srgbClr val="000000"/>
              </a:solidFill>
              <a:latin typeface="Arial"/>
              <a:ea typeface="Arial"/>
              <a:cs typeface="Arial"/>
              <a:sym typeface="Arial"/>
            </a:endParaRPr>
          </a:p>
          <a:p>
            <a:pPr defTabSz="1219170">
              <a:buClr>
                <a:srgbClr val="000000"/>
              </a:buClr>
            </a:pPr>
            <a:r>
              <a:rPr lang="en" sz="1467" kern="0">
                <a:solidFill>
                  <a:srgbClr val="000000"/>
                </a:solidFill>
                <a:latin typeface="Arial"/>
                <a:ea typeface="Arial"/>
                <a:cs typeface="Arial"/>
                <a:sym typeface="Arial"/>
              </a:rPr>
              <a:t>↑ insulin resistance</a:t>
            </a:r>
            <a:endParaRPr sz="1467" kern="0">
              <a:solidFill>
                <a:srgbClr val="000000"/>
              </a:solidFill>
              <a:latin typeface="Arial"/>
              <a:cs typeface="Arial"/>
              <a:sym typeface="Arial"/>
            </a:endParaRPr>
          </a:p>
          <a:p>
            <a:pPr defTabSz="1219170">
              <a:buClr>
                <a:srgbClr val="000000"/>
              </a:buClr>
            </a:pPr>
            <a:endParaRPr sz="1467" kern="0">
              <a:solidFill>
                <a:srgbClr val="000000"/>
              </a:solidFill>
              <a:latin typeface="Arial"/>
              <a:ea typeface="Arial"/>
              <a:cs typeface="Arial"/>
              <a:sym typeface="Arial"/>
            </a:endParaRPr>
          </a:p>
          <a:p>
            <a:pPr defTabSz="1219170">
              <a:buClr>
                <a:srgbClr val="000000"/>
              </a:buClr>
            </a:pPr>
            <a:endParaRPr sz="1467" kern="0">
              <a:solidFill>
                <a:srgbClr val="000000"/>
              </a:solidFill>
              <a:latin typeface="Arial"/>
              <a:ea typeface="Arial"/>
              <a:cs typeface="Arial"/>
              <a:sym typeface="Arial"/>
            </a:endParaRPr>
          </a:p>
          <a:p>
            <a:pPr defTabSz="1219170">
              <a:buClr>
                <a:srgbClr val="000000"/>
              </a:buClr>
            </a:pPr>
            <a:endParaRPr sz="1467" kern="0">
              <a:solidFill>
                <a:srgbClr val="000000"/>
              </a:solidFill>
              <a:latin typeface="Arial"/>
              <a:ea typeface="Arial"/>
              <a:cs typeface="Arial"/>
              <a:sym typeface="Arial"/>
            </a:endParaRPr>
          </a:p>
        </p:txBody>
      </p:sp>
      <p:sp>
        <p:nvSpPr>
          <p:cNvPr id="1822" name="Google Shape;1822;p206"/>
          <p:cNvSpPr txBox="1"/>
          <p:nvPr/>
        </p:nvSpPr>
        <p:spPr>
          <a:xfrm>
            <a:off x="8292191" y="862987"/>
            <a:ext cx="3637600" cy="1446894"/>
          </a:xfrm>
          <a:prstGeom prst="rect">
            <a:avLst/>
          </a:prstGeom>
          <a:noFill/>
          <a:ln>
            <a:noFill/>
          </a:ln>
        </p:spPr>
        <p:txBody>
          <a:bodyPr spcFirstLastPara="1" wrap="square" lIns="91433" tIns="45700" rIns="91433" bIns="45700" anchor="t" anchorCtr="0">
            <a:spAutoFit/>
          </a:bodyPr>
          <a:lstStyle/>
          <a:p>
            <a:pPr defTabSz="1219170">
              <a:buClr>
                <a:srgbClr val="000000"/>
              </a:buClr>
            </a:pPr>
            <a:r>
              <a:rPr lang="en" sz="1467" u="sng" kern="0">
                <a:solidFill>
                  <a:srgbClr val="000000"/>
                </a:solidFill>
                <a:latin typeface="Arial"/>
                <a:ea typeface="Arial"/>
                <a:cs typeface="Arial"/>
                <a:sym typeface="Arial"/>
              </a:rPr>
              <a:t>Cardiac</a:t>
            </a:r>
            <a:r>
              <a:rPr lang="en" sz="1467" kern="0">
                <a:solidFill>
                  <a:srgbClr val="000000"/>
                </a:solidFill>
                <a:latin typeface="Arial"/>
                <a:ea typeface="Arial"/>
                <a:cs typeface="Arial"/>
                <a:sym typeface="Arial"/>
              </a:rPr>
              <a:t>:</a:t>
            </a:r>
            <a:endParaRPr sz="1467" kern="0">
              <a:solidFill>
                <a:srgbClr val="000000"/>
              </a:solidFill>
              <a:latin typeface="Arial"/>
              <a:cs typeface="Arial"/>
              <a:sym typeface="Arial"/>
            </a:endParaRPr>
          </a:p>
          <a:p>
            <a:pPr defTabSz="1219170">
              <a:buClr>
                <a:srgbClr val="000000"/>
              </a:buClr>
            </a:pPr>
            <a:r>
              <a:rPr lang="en" sz="1467" kern="0">
                <a:solidFill>
                  <a:srgbClr val="000000"/>
                </a:solidFill>
                <a:latin typeface="Arial"/>
                <a:ea typeface="Arial"/>
                <a:cs typeface="Arial"/>
                <a:sym typeface="Arial"/>
              </a:rPr>
              <a:t>↓ Heart Rate</a:t>
            </a:r>
            <a:endParaRPr sz="1467" kern="0">
              <a:solidFill>
                <a:srgbClr val="000000"/>
              </a:solidFill>
              <a:latin typeface="Arial"/>
              <a:cs typeface="Arial"/>
              <a:sym typeface="Arial"/>
            </a:endParaRPr>
          </a:p>
          <a:p>
            <a:pPr defTabSz="1219170">
              <a:buClr>
                <a:srgbClr val="000000"/>
              </a:buClr>
            </a:pPr>
            <a:r>
              <a:rPr lang="en" sz="1467" kern="0">
                <a:solidFill>
                  <a:srgbClr val="000000"/>
                </a:solidFill>
                <a:latin typeface="Arial"/>
                <a:ea typeface="Arial"/>
                <a:cs typeface="Arial"/>
                <a:sym typeface="Arial"/>
              </a:rPr>
              <a:t>↑ Systemic vascular resistance</a:t>
            </a:r>
            <a:endParaRPr sz="1467" kern="0">
              <a:solidFill>
                <a:srgbClr val="000000"/>
              </a:solidFill>
              <a:latin typeface="Arial"/>
              <a:cs typeface="Arial"/>
              <a:sym typeface="Arial"/>
            </a:endParaRPr>
          </a:p>
          <a:p>
            <a:pPr defTabSz="1219170">
              <a:buClr>
                <a:srgbClr val="000000"/>
              </a:buClr>
            </a:pPr>
            <a:r>
              <a:rPr lang="en" sz="1467" kern="0">
                <a:solidFill>
                  <a:srgbClr val="000000"/>
                </a:solidFill>
                <a:latin typeface="Arial"/>
                <a:ea typeface="Arial"/>
                <a:cs typeface="Arial"/>
                <a:sym typeface="Arial"/>
              </a:rPr>
              <a:t>↓ Cardiac output</a:t>
            </a:r>
            <a:endParaRPr sz="1467" kern="0">
              <a:solidFill>
                <a:srgbClr val="000000"/>
              </a:solidFill>
              <a:latin typeface="Arial"/>
              <a:cs typeface="Arial"/>
              <a:sym typeface="Arial"/>
            </a:endParaRPr>
          </a:p>
          <a:p>
            <a:pPr defTabSz="1219170">
              <a:buClr>
                <a:srgbClr val="000000"/>
              </a:buClr>
            </a:pPr>
            <a:r>
              <a:rPr lang="en" sz="1467" kern="0">
                <a:solidFill>
                  <a:srgbClr val="000000"/>
                </a:solidFill>
                <a:latin typeface="Arial"/>
                <a:ea typeface="Arial"/>
                <a:cs typeface="Arial"/>
                <a:sym typeface="Arial"/>
              </a:rPr>
              <a:t>EKG: mildly prolonged PR, wide QRS,   increased QT</a:t>
            </a:r>
            <a:endParaRPr sz="1467" kern="0">
              <a:solidFill>
                <a:srgbClr val="000000"/>
              </a:solidFill>
              <a:latin typeface="Arial"/>
              <a:cs typeface="Arial"/>
              <a:sym typeface="Arial"/>
            </a:endParaRPr>
          </a:p>
        </p:txBody>
      </p:sp>
      <p:pic>
        <p:nvPicPr>
          <p:cNvPr id="1823" name="Google Shape;1823;p206" descr="Lungs outline"/>
          <p:cNvPicPr preferRelativeResize="0"/>
          <p:nvPr/>
        </p:nvPicPr>
        <p:blipFill rotWithShape="1">
          <a:blip r:embed="rId9">
            <a:alphaModFix/>
          </a:blip>
          <a:srcRect/>
          <a:stretch/>
        </p:blipFill>
        <p:spPr>
          <a:xfrm>
            <a:off x="5554183" y="2415979"/>
            <a:ext cx="707239" cy="707239"/>
          </a:xfrm>
          <a:prstGeom prst="rect">
            <a:avLst/>
          </a:prstGeom>
          <a:noFill/>
          <a:ln>
            <a:noFill/>
          </a:ln>
        </p:spPr>
      </p:pic>
      <p:sp>
        <p:nvSpPr>
          <p:cNvPr id="1824" name="Google Shape;1824;p206"/>
          <p:cNvSpPr txBox="1"/>
          <p:nvPr/>
        </p:nvSpPr>
        <p:spPr>
          <a:xfrm>
            <a:off x="1131151" y="4877886"/>
            <a:ext cx="2791149" cy="995360"/>
          </a:xfrm>
          <a:prstGeom prst="rect">
            <a:avLst/>
          </a:prstGeom>
          <a:noFill/>
          <a:ln>
            <a:noFill/>
          </a:ln>
        </p:spPr>
        <p:txBody>
          <a:bodyPr spcFirstLastPara="1" wrap="square" lIns="91433" tIns="45700" rIns="91433" bIns="45700" anchor="t" anchorCtr="0">
            <a:spAutoFit/>
          </a:bodyPr>
          <a:lstStyle/>
          <a:p>
            <a:pPr defTabSz="1219170">
              <a:buClr>
                <a:srgbClr val="000000"/>
              </a:buClr>
            </a:pPr>
            <a:r>
              <a:rPr lang="en" sz="1467" u="sng" kern="0">
                <a:solidFill>
                  <a:srgbClr val="000000"/>
                </a:solidFill>
                <a:latin typeface="Arial"/>
                <a:ea typeface="Arial"/>
                <a:cs typeface="Arial"/>
                <a:sym typeface="Arial"/>
              </a:rPr>
              <a:t>Coagulation</a:t>
            </a:r>
            <a:r>
              <a:rPr lang="en" sz="1467" kern="0">
                <a:solidFill>
                  <a:srgbClr val="000000"/>
                </a:solidFill>
                <a:latin typeface="Arial"/>
                <a:ea typeface="Arial"/>
                <a:cs typeface="Arial"/>
                <a:sym typeface="Arial"/>
              </a:rPr>
              <a:t>:</a:t>
            </a:r>
            <a:endParaRPr sz="1467" kern="0">
              <a:solidFill>
                <a:srgbClr val="000000"/>
              </a:solidFill>
              <a:latin typeface="Arial"/>
              <a:cs typeface="Arial"/>
              <a:sym typeface="Arial"/>
            </a:endParaRPr>
          </a:p>
          <a:p>
            <a:pPr defTabSz="1219170">
              <a:buClr>
                <a:srgbClr val="000000"/>
              </a:buClr>
            </a:pPr>
            <a:r>
              <a:rPr lang="en" sz="1467" kern="0">
                <a:solidFill>
                  <a:srgbClr val="000000"/>
                </a:solidFill>
                <a:latin typeface="Arial"/>
                <a:ea typeface="Arial"/>
                <a:cs typeface="Arial"/>
                <a:sym typeface="Arial"/>
              </a:rPr>
              <a:t>Mild coagulopathy</a:t>
            </a:r>
            <a:endParaRPr sz="1467" kern="0">
              <a:solidFill>
                <a:srgbClr val="000000"/>
              </a:solidFill>
              <a:latin typeface="Arial"/>
              <a:cs typeface="Arial"/>
              <a:sym typeface="Arial"/>
            </a:endParaRPr>
          </a:p>
          <a:p>
            <a:pPr defTabSz="1219170">
              <a:buClr>
                <a:srgbClr val="000000"/>
              </a:buClr>
            </a:pPr>
            <a:r>
              <a:rPr lang="en" sz="1467" kern="0">
                <a:solidFill>
                  <a:srgbClr val="000000"/>
                </a:solidFill>
                <a:latin typeface="Arial"/>
                <a:ea typeface="Arial"/>
                <a:cs typeface="Arial"/>
                <a:sym typeface="Arial"/>
              </a:rPr>
              <a:t>Mild ↓ platelet count and function</a:t>
            </a:r>
            <a:endParaRPr sz="1467" kern="0">
              <a:solidFill>
                <a:srgbClr val="000000"/>
              </a:solidFill>
              <a:latin typeface="Arial"/>
              <a:cs typeface="Arial"/>
              <a:sym typeface="Arial"/>
            </a:endParaRPr>
          </a:p>
        </p:txBody>
      </p:sp>
      <p:sp>
        <p:nvSpPr>
          <p:cNvPr id="1825" name="Google Shape;1825;p206"/>
          <p:cNvSpPr txBox="1"/>
          <p:nvPr/>
        </p:nvSpPr>
        <p:spPr>
          <a:xfrm>
            <a:off x="7938503" y="2569562"/>
            <a:ext cx="2812565" cy="1898428"/>
          </a:xfrm>
          <a:prstGeom prst="rect">
            <a:avLst/>
          </a:prstGeom>
          <a:noFill/>
          <a:ln>
            <a:noFill/>
          </a:ln>
        </p:spPr>
        <p:txBody>
          <a:bodyPr spcFirstLastPara="1" wrap="square" lIns="91433" tIns="45700" rIns="91433" bIns="45700" anchor="t" anchorCtr="0">
            <a:spAutoFit/>
          </a:bodyPr>
          <a:lstStyle/>
          <a:p>
            <a:pPr defTabSz="1219170">
              <a:buClr>
                <a:srgbClr val="000000"/>
              </a:buClr>
            </a:pPr>
            <a:r>
              <a:rPr lang="en" sz="1467" u="sng" kern="0">
                <a:solidFill>
                  <a:srgbClr val="000000"/>
                </a:solidFill>
                <a:latin typeface="Arial"/>
                <a:ea typeface="Arial"/>
                <a:cs typeface="Arial"/>
                <a:sym typeface="Arial"/>
              </a:rPr>
              <a:t>Renal</a:t>
            </a:r>
            <a:r>
              <a:rPr lang="en" sz="1467" kern="0">
                <a:solidFill>
                  <a:srgbClr val="000000"/>
                </a:solidFill>
                <a:latin typeface="Arial"/>
                <a:ea typeface="Arial"/>
                <a:cs typeface="Arial"/>
                <a:sym typeface="Arial"/>
              </a:rPr>
              <a:t>:</a:t>
            </a:r>
            <a:endParaRPr sz="1467" kern="0">
              <a:solidFill>
                <a:srgbClr val="000000"/>
              </a:solidFill>
              <a:latin typeface="Arial"/>
              <a:cs typeface="Arial"/>
              <a:sym typeface="Arial"/>
            </a:endParaRPr>
          </a:p>
          <a:p>
            <a:pPr defTabSz="1219170">
              <a:buClr>
                <a:srgbClr val="000000"/>
              </a:buClr>
            </a:pPr>
            <a:r>
              <a:rPr lang="en" sz="1467" kern="0">
                <a:solidFill>
                  <a:srgbClr val="000000"/>
                </a:solidFill>
                <a:latin typeface="Arial"/>
                <a:ea typeface="Arial"/>
                <a:cs typeface="Arial"/>
                <a:sym typeface="Arial"/>
              </a:rPr>
              <a:t>“Cold diuresis”</a:t>
            </a:r>
            <a:endParaRPr sz="1467" kern="0">
              <a:solidFill>
                <a:srgbClr val="000000"/>
              </a:solidFill>
              <a:latin typeface="Arial"/>
              <a:cs typeface="Arial"/>
              <a:sym typeface="Arial"/>
            </a:endParaRPr>
          </a:p>
          <a:p>
            <a:pPr defTabSz="1219170">
              <a:buClr>
                <a:srgbClr val="000000"/>
              </a:buClr>
            </a:pPr>
            <a:r>
              <a:rPr lang="en" sz="1467" kern="0">
                <a:solidFill>
                  <a:srgbClr val="000000"/>
                </a:solidFill>
                <a:latin typeface="Arial"/>
                <a:ea typeface="Arial"/>
                <a:cs typeface="Arial"/>
                <a:sym typeface="Arial"/>
              </a:rPr>
              <a:t>↑ venous return, ↑ ANP,</a:t>
            </a:r>
            <a:endParaRPr sz="1467" kern="0">
              <a:solidFill>
                <a:srgbClr val="000000"/>
              </a:solidFill>
              <a:latin typeface="Arial"/>
              <a:cs typeface="Arial"/>
              <a:sym typeface="Arial"/>
            </a:endParaRPr>
          </a:p>
          <a:p>
            <a:pPr defTabSz="1219170">
              <a:buClr>
                <a:srgbClr val="000000"/>
              </a:buClr>
            </a:pPr>
            <a:r>
              <a:rPr lang="en" sz="1467" kern="0">
                <a:solidFill>
                  <a:srgbClr val="000000"/>
                </a:solidFill>
                <a:latin typeface="Arial"/>
                <a:ea typeface="Arial"/>
                <a:cs typeface="Arial"/>
                <a:sym typeface="Arial"/>
              </a:rPr>
              <a:t>↓ ADH, tubular dysfunction</a:t>
            </a:r>
            <a:endParaRPr sz="1467" kern="0">
              <a:solidFill>
                <a:srgbClr val="000000"/>
              </a:solidFill>
              <a:latin typeface="Arial"/>
              <a:cs typeface="Arial"/>
              <a:sym typeface="Arial"/>
            </a:endParaRPr>
          </a:p>
          <a:p>
            <a:pPr defTabSz="1219170">
              <a:buClr>
                <a:srgbClr val="000000"/>
              </a:buClr>
            </a:pPr>
            <a:r>
              <a:rPr lang="en" sz="1467" kern="0">
                <a:solidFill>
                  <a:srgbClr val="000000"/>
                </a:solidFill>
                <a:latin typeface="Arial"/>
                <a:ea typeface="Arial"/>
                <a:cs typeface="Arial"/>
                <a:sym typeface="Arial"/>
              </a:rPr>
              <a:t>Electrolyte abnormalities</a:t>
            </a:r>
            <a:endParaRPr sz="1467" kern="0">
              <a:solidFill>
                <a:srgbClr val="000000"/>
              </a:solidFill>
              <a:latin typeface="Arial"/>
              <a:cs typeface="Arial"/>
              <a:sym typeface="Arial"/>
            </a:endParaRPr>
          </a:p>
          <a:p>
            <a:pPr defTabSz="1219170">
              <a:buClr>
                <a:srgbClr val="000000"/>
              </a:buClr>
            </a:pPr>
            <a:r>
              <a:rPr lang="en" sz="1467" kern="0">
                <a:solidFill>
                  <a:srgbClr val="000000"/>
                </a:solidFill>
                <a:latin typeface="Arial"/>
                <a:ea typeface="Arial"/>
                <a:cs typeface="Arial"/>
                <a:sym typeface="Arial"/>
              </a:rPr>
              <a:t>   ↓ K</a:t>
            </a:r>
            <a:endParaRPr sz="1467" kern="0">
              <a:solidFill>
                <a:srgbClr val="000000"/>
              </a:solidFill>
              <a:latin typeface="Arial"/>
              <a:cs typeface="Arial"/>
              <a:sym typeface="Arial"/>
            </a:endParaRPr>
          </a:p>
          <a:p>
            <a:pPr defTabSz="1219170">
              <a:buClr>
                <a:srgbClr val="000000"/>
              </a:buClr>
            </a:pPr>
            <a:r>
              <a:rPr lang="en" sz="1467" kern="0">
                <a:solidFill>
                  <a:srgbClr val="000000"/>
                </a:solidFill>
                <a:latin typeface="Arial"/>
                <a:ea typeface="Arial"/>
                <a:cs typeface="Arial"/>
                <a:sym typeface="Arial"/>
              </a:rPr>
              <a:t>   ↓ Phos</a:t>
            </a:r>
            <a:endParaRPr sz="1467" kern="0">
              <a:solidFill>
                <a:srgbClr val="000000"/>
              </a:solidFill>
              <a:latin typeface="Arial"/>
              <a:ea typeface="Arial"/>
              <a:cs typeface="Arial"/>
              <a:sym typeface="Arial"/>
            </a:endParaRPr>
          </a:p>
          <a:p>
            <a:pPr defTabSz="1219170">
              <a:buClr>
                <a:srgbClr val="000000"/>
              </a:buClr>
            </a:pPr>
            <a:r>
              <a:rPr lang="en" sz="1467" kern="0">
                <a:solidFill>
                  <a:srgbClr val="000000"/>
                </a:solidFill>
                <a:latin typeface="Arial"/>
                <a:ea typeface="Arial"/>
                <a:cs typeface="Arial"/>
                <a:sym typeface="Arial"/>
              </a:rPr>
              <a:t>   ↓ Mg</a:t>
            </a:r>
            <a:endParaRPr sz="1467" kern="0">
              <a:solidFill>
                <a:srgbClr val="000000"/>
              </a:solidFill>
              <a:latin typeface="Arial"/>
              <a:cs typeface="Arial"/>
              <a:sym typeface="Arial"/>
            </a:endParaRPr>
          </a:p>
        </p:txBody>
      </p:sp>
      <p:sp>
        <p:nvSpPr>
          <p:cNvPr id="1826" name="Google Shape;1826;p206"/>
          <p:cNvSpPr txBox="1"/>
          <p:nvPr/>
        </p:nvSpPr>
        <p:spPr>
          <a:xfrm>
            <a:off x="7742330" y="5062031"/>
            <a:ext cx="4099199" cy="1446894"/>
          </a:xfrm>
          <a:prstGeom prst="rect">
            <a:avLst/>
          </a:prstGeom>
          <a:noFill/>
          <a:ln>
            <a:noFill/>
          </a:ln>
        </p:spPr>
        <p:txBody>
          <a:bodyPr spcFirstLastPara="1" wrap="square" lIns="91433" tIns="45700" rIns="91433" bIns="45700" anchor="t" anchorCtr="0">
            <a:spAutoFit/>
          </a:bodyPr>
          <a:lstStyle/>
          <a:p>
            <a:pPr defTabSz="1219170">
              <a:buClr>
                <a:srgbClr val="000000"/>
              </a:buClr>
            </a:pPr>
            <a:r>
              <a:rPr lang="en" sz="1467" u="sng" kern="0">
                <a:solidFill>
                  <a:srgbClr val="000000"/>
                </a:solidFill>
                <a:latin typeface="Arial"/>
                <a:ea typeface="Arial"/>
                <a:cs typeface="Arial"/>
                <a:sym typeface="Arial"/>
              </a:rPr>
              <a:t>Other</a:t>
            </a:r>
            <a:r>
              <a:rPr lang="en" sz="1467" kern="0">
                <a:solidFill>
                  <a:srgbClr val="000000"/>
                </a:solidFill>
                <a:latin typeface="Arial"/>
                <a:ea typeface="Arial"/>
                <a:cs typeface="Arial"/>
                <a:sym typeface="Arial"/>
              </a:rPr>
              <a:t>:</a:t>
            </a:r>
            <a:endParaRPr sz="1467" kern="0">
              <a:solidFill>
                <a:srgbClr val="000000"/>
              </a:solidFill>
              <a:latin typeface="Arial"/>
              <a:cs typeface="Arial"/>
              <a:sym typeface="Arial"/>
            </a:endParaRPr>
          </a:p>
          <a:p>
            <a:pPr defTabSz="1219170">
              <a:buClr>
                <a:srgbClr val="000000"/>
              </a:buClr>
            </a:pPr>
            <a:r>
              <a:rPr lang="en" sz="1467" kern="0">
                <a:solidFill>
                  <a:srgbClr val="000000"/>
                </a:solidFill>
                <a:latin typeface="Arial"/>
                <a:ea typeface="Arial"/>
                <a:cs typeface="Arial"/>
                <a:sym typeface="Arial"/>
              </a:rPr>
              <a:t>Altered drug metabolism </a:t>
            </a:r>
            <a:endParaRPr sz="1467" kern="0">
              <a:solidFill>
                <a:srgbClr val="000000"/>
              </a:solidFill>
              <a:latin typeface="Arial"/>
              <a:cs typeface="Arial"/>
              <a:sym typeface="Arial"/>
            </a:endParaRPr>
          </a:p>
          <a:p>
            <a:pPr defTabSz="1219170">
              <a:buClr>
                <a:srgbClr val="000000"/>
              </a:buClr>
            </a:pPr>
            <a:r>
              <a:rPr lang="en" sz="1467" kern="0">
                <a:solidFill>
                  <a:srgbClr val="000000"/>
                </a:solidFill>
                <a:latin typeface="Arial"/>
                <a:ea typeface="Arial"/>
                <a:cs typeface="Arial"/>
                <a:sym typeface="Arial"/>
              </a:rPr>
              <a:t>Altered blood gas analysis</a:t>
            </a:r>
            <a:endParaRPr sz="1467" kern="0">
              <a:solidFill>
                <a:srgbClr val="000000"/>
              </a:solidFill>
              <a:latin typeface="Arial"/>
              <a:cs typeface="Arial"/>
              <a:sym typeface="Arial"/>
            </a:endParaRPr>
          </a:p>
          <a:p>
            <a:pPr defTabSz="1219170">
              <a:buClr>
                <a:srgbClr val="000000"/>
              </a:buClr>
            </a:pPr>
            <a:r>
              <a:rPr lang="en" sz="1467" kern="0">
                <a:solidFill>
                  <a:srgbClr val="000000"/>
                </a:solidFill>
                <a:latin typeface="Arial"/>
                <a:ea typeface="Arial"/>
                <a:cs typeface="Arial"/>
                <a:sym typeface="Arial"/>
              </a:rPr>
              <a:t>Mild increase in amylase, AST/ALT</a:t>
            </a:r>
            <a:endParaRPr sz="1467" kern="0">
              <a:solidFill>
                <a:srgbClr val="000000"/>
              </a:solidFill>
              <a:latin typeface="Arial"/>
              <a:cs typeface="Arial"/>
              <a:sym typeface="Arial"/>
            </a:endParaRPr>
          </a:p>
          <a:p>
            <a:pPr defTabSz="1219170">
              <a:buClr>
                <a:srgbClr val="000000"/>
              </a:buClr>
            </a:pPr>
            <a:r>
              <a:rPr lang="en" sz="1467" kern="0">
                <a:solidFill>
                  <a:srgbClr val="000000"/>
                </a:solidFill>
                <a:latin typeface="Arial"/>
                <a:ea typeface="Arial"/>
                <a:cs typeface="Arial"/>
                <a:sym typeface="Arial"/>
              </a:rPr>
              <a:t>↑ fat metabolism 🡪 ↑ ketones and lactate 🡪 ↓ pH</a:t>
            </a:r>
            <a:endParaRPr sz="1467" kern="0">
              <a:solidFill>
                <a:srgbClr val="000000"/>
              </a:solidFill>
              <a:latin typeface="Arial"/>
              <a:cs typeface="Arial"/>
              <a:sym typeface="Arial"/>
            </a:endParaRPr>
          </a:p>
        </p:txBody>
      </p:sp>
      <p:sp>
        <p:nvSpPr>
          <p:cNvPr id="1827" name="Google Shape;1827;p206"/>
          <p:cNvSpPr txBox="1"/>
          <p:nvPr/>
        </p:nvSpPr>
        <p:spPr>
          <a:xfrm>
            <a:off x="9375107" y="4031240"/>
            <a:ext cx="2466421" cy="769594"/>
          </a:xfrm>
          <a:prstGeom prst="rect">
            <a:avLst/>
          </a:prstGeom>
          <a:noFill/>
          <a:ln>
            <a:noFill/>
          </a:ln>
        </p:spPr>
        <p:txBody>
          <a:bodyPr spcFirstLastPara="1" wrap="square" lIns="91433" tIns="45700" rIns="91433" bIns="45700" anchor="t" anchorCtr="0">
            <a:spAutoFit/>
          </a:bodyPr>
          <a:lstStyle/>
          <a:p>
            <a:pPr defTabSz="1219170">
              <a:buClr>
                <a:srgbClr val="000000"/>
              </a:buClr>
            </a:pPr>
            <a:r>
              <a:rPr lang="en" sz="1467" kern="0">
                <a:solidFill>
                  <a:srgbClr val="0700FF"/>
                </a:solidFill>
                <a:latin typeface="Arial"/>
                <a:ea typeface="Arial"/>
                <a:cs typeface="Arial"/>
                <a:sym typeface="Arial"/>
              </a:rPr>
              <a:t>Monitor and replete electrolytes</a:t>
            </a:r>
            <a:endParaRPr sz="1467" kern="0">
              <a:solidFill>
                <a:srgbClr val="000000"/>
              </a:solidFill>
              <a:latin typeface="Arial"/>
              <a:cs typeface="Arial"/>
              <a:sym typeface="Arial"/>
            </a:endParaRPr>
          </a:p>
          <a:p>
            <a:pPr defTabSz="1219170">
              <a:buClr>
                <a:srgbClr val="000000"/>
              </a:buClr>
            </a:pPr>
            <a:r>
              <a:rPr lang="en" sz="1467" kern="0">
                <a:solidFill>
                  <a:srgbClr val="0700FF"/>
                </a:solidFill>
                <a:latin typeface="Arial"/>
                <a:ea typeface="Arial"/>
                <a:cs typeface="Arial"/>
                <a:sym typeface="Arial"/>
              </a:rPr>
              <a:t>Replete Fluids</a:t>
            </a:r>
            <a:endParaRPr sz="1467" kern="0">
              <a:solidFill>
                <a:srgbClr val="000000"/>
              </a:solidFill>
              <a:latin typeface="Arial"/>
              <a:cs typeface="Arial"/>
              <a:sym typeface="Arial"/>
            </a:endParaRPr>
          </a:p>
        </p:txBody>
      </p:sp>
      <p:sp>
        <p:nvSpPr>
          <p:cNvPr id="1828" name="Google Shape;1828;p206"/>
          <p:cNvSpPr txBox="1"/>
          <p:nvPr/>
        </p:nvSpPr>
        <p:spPr>
          <a:xfrm>
            <a:off x="2410227" y="4031240"/>
            <a:ext cx="1691040" cy="318060"/>
          </a:xfrm>
          <a:prstGeom prst="rect">
            <a:avLst/>
          </a:prstGeom>
          <a:noFill/>
          <a:ln>
            <a:noFill/>
          </a:ln>
        </p:spPr>
        <p:txBody>
          <a:bodyPr spcFirstLastPara="1" wrap="square" lIns="91433" tIns="45700" rIns="91433" bIns="45700" anchor="t" anchorCtr="0">
            <a:spAutoFit/>
          </a:bodyPr>
          <a:lstStyle/>
          <a:p>
            <a:pPr defTabSz="1219170">
              <a:buClr>
                <a:srgbClr val="000000"/>
              </a:buClr>
            </a:pPr>
            <a:r>
              <a:rPr lang="en" sz="1467" kern="0">
                <a:solidFill>
                  <a:srgbClr val="0700FF"/>
                </a:solidFill>
                <a:latin typeface="Arial"/>
                <a:ea typeface="Arial"/>
                <a:cs typeface="Arial"/>
                <a:sym typeface="Arial"/>
              </a:rPr>
              <a:t>Sedate/paralyze</a:t>
            </a:r>
            <a:endParaRPr sz="1467" kern="0">
              <a:solidFill>
                <a:srgbClr val="000000"/>
              </a:solidFill>
              <a:latin typeface="Arial"/>
              <a:cs typeface="Arial"/>
              <a:sym typeface="Arial"/>
            </a:endParaRPr>
          </a:p>
        </p:txBody>
      </p:sp>
      <p:sp>
        <p:nvSpPr>
          <p:cNvPr id="1829" name="Google Shape;1829;p206"/>
          <p:cNvSpPr txBox="1"/>
          <p:nvPr/>
        </p:nvSpPr>
        <p:spPr>
          <a:xfrm>
            <a:off x="9725595" y="2078121"/>
            <a:ext cx="2466400" cy="769594"/>
          </a:xfrm>
          <a:prstGeom prst="rect">
            <a:avLst/>
          </a:prstGeom>
          <a:noFill/>
          <a:ln>
            <a:noFill/>
          </a:ln>
        </p:spPr>
        <p:txBody>
          <a:bodyPr spcFirstLastPara="1" wrap="square" lIns="91433" tIns="45700" rIns="91433" bIns="45700" anchor="t" anchorCtr="0">
            <a:spAutoFit/>
          </a:bodyPr>
          <a:lstStyle/>
          <a:p>
            <a:pPr defTabSz="1219170">
              <a:buClr>
                <a:srgbClr val="000000"/>
              </a:buClr>
            </a:pPr>
            <a:r>
              <a:rPr lang="en" sz="1467" kern="0">
                <a:solidFill>
                  <a:srgbClr val="0700FF"/>
                </a:solidFill>
                <a:latin typeface="Arial"/>
                <a:ea typeface="Arial"/>
                <a:cs typeface="Arial"/>
                <a:sym typeface="Arial"/>
              </a:rPr>
              <a:t>Expect bradycardia</a:t>
            </a:r>
            <a:endParaRPr sz="1467" kern="0">
              <a:solidFill>
                <a:srgbClr val="000000"/>
              </a:solidFill>
              <a:latin typeface="Arial"/>
              <a:cs typeface="Arial"/>
              <a:sym typeface="Arial"/>
            </a:endParaRPr>
          </a:p>
          <a:p>
            <a:pPr defTabSz="1219170">
              <a:buClr>
                <a:srgbClr val="000000"/>
              </a:buClr>
            </a:pPr>
            <a:r>
              <a:rPr lang="en" sz="1467" kern="0">
                <a:solidFill>
                  <a:srgbClr val="0700FF"/>
                </a:solidFill>
                <a:latin typeface="Arial"/>
                <a:ea typeface="Arial"/>
                <a:cs typeface="Arial"/>
                <a:sym typeface="Arial"/>
              </a:rPr>
              <a:t>Expect cool extremities</a:t>
            </a:r>
            <a:endParaRPr sz="1467" kern="0">
              <a:solidFill>
                <a:srgbClr val="000000"/>
              </a:solidFill>
              <a:latin typeface="Arial"/>
              <a:cs typeface="Arial"/>
              <a:sym typeface="Arial"/>
            </a:endParaRPr>
          </a:p>
          <a:p>
            <a:pPr defTabSz="1219170">
              <a:buClr>
                <a:srgbClr val="000000"/>
              </a:buClr>
            </a:pPr>
            <a:r>
              <a:rPr lang="en" sz="1467" kern="0">
                <a:solidFill>
                  <a:srgbClr val="0700FF"/>
                </a:solidFill>
                <a:latin typeface="Arial"/>
                <a:ea typeface="Arial"/>
                <a:cs typeface="Arial"/>
                <a:sym typeface="Arial"/>
              </a:rPr>
              <a:t>and poor cap refill</a:t>
            </a:r>
            <a:endParaRPr sz="1467" kern="0">
              <a:solidFill>
                <a:srgbClr val="000000"/>
              </a:solidFill>
              <a:latin typeface="Arial"/>
              <a:cs typeface="Arial"/>
              <a:sym typeface="Arial"/>
            </a:endParaRPr>
          </a:p>
        </p:txBody>
      </p:sp>
      <p:sp>
        <p:nvSpPr>
          <p:cNvPr id="1830" name="Google Shape;1830;p206"/>
          <p:cNvSpPr txBox="1"/>
          <p:nvPr/>
        </p:nvSpPr>
        <p:spPr>
          <a:xfrm>
            <a:off x="2200054" y="1977178"/>
            <a:ext cx="1677061" cy="769594"/>
          </a:xfrm>
          <a:prstGeom prst="rect">
            <a:avLst/>
          </a:prstGeom>
          <a:noFill/>
          <a:ln>
            <a:noFill/>
          </a:ln>
        </p:spPr>
        <p:txBody>
          <a:bodyPr spcFirstLastPara="1" wrap="square" lIns="91433" tIns="45700" rIns="91433" bIns="45700" anchor="t" anchorCtr="0">
            <a:spAutoFit/>
          </a:bodyPr>
          <a:lstStyle/>
          <a:p>
            <a:pPr defTabSz="1219170">
              <a:buClr>
                <a:srgbClr val="000000"/>
              </a:buClr>
            </a:pPr>
            <a:r>
              <a:rPr lang="en" sz="1467" kern="0">
                <a:solidFill>
                  <a:srgbClr val="0700FF"/>
                </a:solidFill>
                <a:latin typeface="Arial"/>
                <a:ea typeface="Arial"/>
                <a:cs typeface="Arial"/>
                <a:sym typeface="Arial"/>
              </a:rPr>
              <a:t>Target Euglycemia</a:t>
            </a:r>
            <a:endParaRPr sz="1467" kern="0">
              <a:solidFill>
                <a:srgbClr val="000000"/>
              </a:solidFill>
              <a:latin typeface="Arial"/>
              <a:cs typeface="Arial"/>
              <a:sym typeface="Arial"/>
            </a:endParaRPr>
          </a:p>
          <a:p>
            <a:pPr defTabSz="1219170">
              <a:buClr>
                <a:srgbClr val="000000"/>
              </a:buClr>
            </a:pPr>
            <a:r>
              <a:rPr lang="en" sz="1467" kern="0">
                <a:solidFill>
                  <a:srgbClr val="0700FF"/>
                </a:solidFill>
                <a:latin typeface="Arial"/>
                <a:ea typeface="Arial"/>
                <a:cs typeface="Arial"/>
                <a:sym typeface="Arial"/>
              </a:rPr>
              <a:t>Insulin infusion</a:t>
            </a:r>
            <a:endParaRPr sz="1467" kern="0">
              <a:solidFill>
                <a:srgbClr val="000000"/>
              </a:solidFill>
              <a:latin typeface="Arial"/>
              <a:cs typeface="Arial"/>
              <a:sym typeface="Arial"/>
            </a:endParaRPr>
          </a:p>
        </p:txBody>
      </p:sp>
      <p:sp>
        <p:nvSpPr>
          <p:cNvPr id="1831" name="Google Shape;1831;p206"/>
          <p:cNvSpPr txBox="1">
            <a:spLocks noGrp="1"/>
          </p:cNvSpPr>
          <p:nvPr>
            <p:ph type="sldNum" idx="12"/>
          </p:nvPr>
        </p:nvSpPr>
        <p:spPr>
          <a:xfrm>
            <a:off x="11330665" y="6251679"/>
            <a:ext cx="731600" cy="524800"/>
          </a:xfrm>
          <a:prstGeom prst="rect">
            <a:avLst/>
          </a:prstGeom>
        </p:spPr>
        <p:txBody>
          <a:bodyPr spcFirstLastPara="1" wrap="square" lIns="121900" tIns="121900" rIns="121900" bIns="121900" anchor="ctr" anchorCtr="0">
            <a:normAutofit/>
          </a:bodyPr>
          <a:lstStyle/>
          <a:p>
            <a:pPr defTabSz="1219170">
              <a:buClr>
                <a:srgbClr val="000000"/>
              </a:buClr>
            </a:pPr>
            <a:fld id="{00000000-1234-1234-1234-123412341234}" type="slidenum">
              <a:rPr lang="en" kern="0">
                <a:solidFill>
                  <a:srgbClr val="7F7F7F"/>
                </a:solidFill>
              </a:rPr>
              <a:pPr defTabSz="1219170">
                <a:buClr>
                  <a:srgbClr val="000000"/>
                </a:buClr>
              </a:pPr>
              <a:t>19</a:t>
            </a:fld>
            <a:endParaRPr kern="0">
              <a:solidFill>
                <a:srgbClr val="7F7F7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14"/>
                                        </p:tgtEl>
                                        <p:attrNameLst>
                                          <p:attrName>style.visibility</p:attrName>
                                        </p:attrNameLst>
                                      </p:cBhvr>
                                      <p:to>
                                        <p:strVal val="visible"/>
                                      </p:to>
                                    </p:set>
                                    <p:animEffect transition="in" filter="fade">
                                      <p:cBhvr>
                                        <p:cTn id="7" dur="1000"/>
                                        <p:tgtEl>
                                          <p:spTgt spid="181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821"/>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1820"/>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823"/>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830"/>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813"/>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1815"/>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1828"/>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1822"/>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1817"/>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1829"/>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1825"/>
                                        </p:tgtEl>
                                        <p:attrNameLst>
                                          <p:attrName>style.visibility</p:attrName>
                                        </p:attrNameLst>
                                      </p:cBhvr>
                                      <p:to>
                                        <p:strVal val="visible"/>
                                      </p:to>
                                    </p:set>
                                  </p:childTnLst>
                                </p:cTn>
                              </p:par>
                              <p:par>
                                <p:cTn id="46" presetID="1" presetClass="entr" presetSubtype="0" fill="hold" nodeType="withEffect">
                                  <p:stCondLst>
                                    <p:cond delay="0"/>
                                  </p:stCondLst>
                                  <p:childTnLst>
                                    <p:set>
                                      <p:cBhvr>
                                        <p:cTn id="47" dur="1" fill="hold">
                                          <p:stCondLst>
                                            <p:cond delay="0"/>
                                          </p:stCondLst>
                                        </p:cTn>
                                        <p:tgtEl>
                                          <p:spTgt spid="1818"/>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1827"/>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0"/>
                                          </p:stCondLst>
                                        </p:cTn>
                                        <p:tgtEl>
                                          <p:spTgt spid="1819"/>
                                        </p:tgtEl>
                                        <p:attrNameLst>
                                          <p:attrName>style.visibility</p:attrName>
                                        </p:attrNameLst>
                                      </p:cBhvr>
                                      <p:to>
                                        <p:strVal val="visible"/>
                                      </p:to>
                                    </p:set>
                                  </p:childTnLst>
                                </p:cTn>
                              </p:par>
                              <p:par>
                                <p:cTn id="56" presetID="1" presetClass="entr" presetSubtype="0" fill="hold" nodeType="withEffect">
                                  <p:stCondLst>
                                    <p:cond delay="0"/>
                                  </p:stCondLst>
                                  <p:childTnLst>
                                    <p:set>
                                      <p:cBhvr>
                                        <p:cTn id="57" dur="1" fill="hold">
                                          <p:stCondLst>
                                            <p:cond delay="0"/>
                                          </p:stCondLst>
                                        </p:cTn>
                                        <p:tgtEl>
                                          <p:spTgt spid="1824"/>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nodeType="clickEffect">
                                  <p:stCondLst>
                                    <p:cond delay="0"/>
                                  </p:stCondLst>
                                  <p:childTnLst>
                                    <p:set>
                                      <p:cBhvr>
                                        <p:cTn id="61" dur="1" fill="hold">
                                          <p:stCondLst>
                                            <p:cond delay="0"/>
                                          </p:stCondLst>
                                        </p:cTn>
                                        <p:tgtEl>
                                          <p:spTgt spid="18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97"/>
        <p:cNvGrpSpPr/>
        <p:nvPr/>
      </p:nvGrpSpPr>
      <p:grpSpPr>
        <a:xfrm>
          <a:off x="0" y="0"/>
          <a:ext cx="0" cy="0"/>
          <a:chOff x="0" y="0"/>
          <a:chExt cx="0" cy="0"/>
        </a:xfrm>
      </p:grpSpPr>
      <p:sp>
        <p:nvSpPr>
          <p:cNvPr id="1698" name="Google Shape;1698;p189"/>
          <p:cNvSpPr txBox="1">
            <a:spLocks noGrp="1"/>
          </p:cNvSpPr>
          <p:nvPr>
            <p:ph type="title"/>
          </p:nvPr>
        </p:nvSpPr>
        <p:spPr>
          <a:xfrm>
            <a:off x="415600" y="593367"/>
            <a:ext cx="11360800" cy="831200"/>
          </a:xfrm>
          <a:prstGeom prst="rect">
            <a:avLst/>
          </a:prstGeom>
          <a:noFill/>
          <a:ln>
            <a:noFill/>
          </a:ln>
        </p:spPr>
        <p:txBody>
          <a:bodyPr spcFirstLastPara="1" wrap="square" lIns="91433" tIns="45700" rIns="91433" bIns="45700" anchor="ctr" anchorCtr="0">
            <a:noAutofit/>
          </a:bodyPr>
          <a:lstStyle/>
          <a:p>
            <a:pPr>
              <a:buClr>
                <a:schemeClr val="dk1"/>
              </a:buClr>
              <a:buSzPts val="3300"/>
            </a:pPr>
            <a:r>
              <a:rPr lang="en" sz="3600"/>
              <a:t>CSG Team</a:t>
            </a:r>
            <a:endParaRPr sz="3600"/>
          </a:p>
        </p:txBody>
      </p:sp>
      <p:sp>
        <p:nvSpPr>
          <p:cNvPr id="1699" name="Google Shape;1699;p189"/>
          <p:cNvSpPr txBox="1">
            <a:spLocks noGrp="1"/>
          </p:cNvSpPr>
          <p:nvPr>
            <p:ph type="body" idx="1"/>
          </p:nvPr>
        </p:nvSpPr>
        <p:spPr>
          <a:xfrm>
            <a:off x="415600" y="1536633"/>
            <a:ext cx="11360800" cy="4555200"/>
          </a:xfrm>
          <a:prstGeom prst="rect">
            <a:avLst/>
          </a:prstGeom>
          <a:noFill/>
          <a:ln>
            <a:noFill/>
          </a:ln>
        </p:spPr>
        <p:txBody>
          <a:bodyPr spcFirstLastPara="1" wrap="square" lIns="91433" tIns="45700" rIns="91433" bIns="45700" anchor="t" anchorCtr="0">
            <a:noAutofit/>
          </a:bodyPr>
          <a:lstStyle/>
          <a:p>
            <a:pPr marL="457189" indent="-423323">
              <a:lnSpc>
                <a:spcPct val="100000"/>
              </a:lnSpc>
              <a:spcBef>
                <a:spcPts val="1867"/>
              </a:spcBef>
              <a:buSzPts val="2400"/>
              <a:buChar char="•"/>
            </a:pPr>
            <a:r>
              <a:rPr lang="en" sz="3200"/>
              <a:t>Alexis Topjian, MD, MSCE - Study PI - Pediatric Critical Care</a:t>
            </a:r>
            <a:endParaRPr sz="3200"/>
          </a:p>
          <a:p>
            <a:pPr marL="457189" indent="-423323">
              <a:lnSpc>
                <a:spcPct val="100000"/>
              </a:lnSpc>
              <a:spcBef>
                <a:spcPts val="1867"/>
              </a:spcBef>
              <a:buSzPts val="2400"/>
              <a:buChar char="•"/>
            </a:pPr>
            <a:r>
              <a:rPr lang="en" sz="3200"/>
              <a:t>Frank Moler, MD, MS - Study PI - Pediatric Critical Care</a:t>
            </a:r>
            <a:endParaRPr sz="3200"/>
          </a:p>
          <a:p>
            <a:pPr marL="457189" indent="-423323">
              <a:lnSpc>
                <a:spcPct val="100000"/>
              </a:lnSpc>
              <a:spcBef>
                <a:spcPts val="1867"/>
              </a:spcBef>
              <a:buSzPts val="2400"/>
              <a:buChar char="•"/>
            </a:pPr>
            <a:r>
              <a:rPr lang="en" sz="3200"/>
              <a:t>Vinay Nadkarni, MD, MS - Co-I - Pediatric Critical Care</a:t>
            </a:r>
            <a:endParaRPr sz="3200"/>
          </a:p>
          <a:p>
            <a:pPr marL="457189" indent="-423323">
              <a:lnSpc>
                <a:spcPct val="100000"/>
              </a:lnSpc>
              <a:spcBef>
                <a:spcPts val="1867"/>
              </a:spcBef>
              <a:buSzPts val="2400"/>
              <a:buChar char="•"/>
            </a:pPr>
            <a:r>
              <a:rPr lang="en" sz="3200"/>
              <a:t>Faye Silverstein, MD – Co-I - Pediatric Neurology</a:t>
            </a:r>
            <a:endParaRPr sz="3200"/>
          </a:p>
          <a:p>
            <a:pPr marL="457189" indent="-220128">
              <a:lnSpc>
                <a:spcPct val="100000"/>
              </a:lnSpc>
              <a:spcBef>
                <a:spcPts val="1867"/>
              </a:spcBef>
              <a:buClr>
                <a:schemeClr val="dk1"/>
              </a:buClr>
              <a:buSzPts val="2400"/>
              <a:buNone/>
            </a:pPr>
            <a:endParaRPr sz="3200"/>
          </a:p>
          <a:p>
            <a:pPr marL="33866" indent="0" algn="ctr">
              <a:lnSpc>
                <a:spcPct val="100000"/>
              </a:lnSpc>
              <a:spcBef>
                <a:spcPts val="1867"/>
              </a:spcBef>
              <a:buSzPts val="2400"/>
              <a:buNone/>
            </a:pPr>
            <a:r>
              <a:rPr lang="en" sz="3200"/>
              <a:t>Site PIs and Steering Committee Feedback and Input</a:t>
            </a:r>
            <a:br>
              <a:rPr lang="en" sz="3200"/>
            </a:br>
            <a:endParaRPr sz="3200"/>
          </a:p>
        </p:txBody>
      </p:sp>
      <p:sp>
        <p:nvSpPr>
          <p:cNvPr id="1700" name="Google Shape;1700;p189"/>
          <p:cNvSpPr txBox="1">
            <a:spLocks noGrp="1"/>
          </p:cNvSpPr>
          <p:nvPr>
            <p:ph type="sldNum" idx="12"/>
          </p:nvPr>
        </p:nvSpPr>
        <p:spPr>
          <a:xfrm>
            <a:off x="11330665" y="6251679"/>
            <a:ext cx="731600" cy="524800"/>
          </a:xfrm>
          <a:prstGeom prst="rect">
            <a:avLst/>
          </a:prstGeom>
          <a:noFill/>
          <a:ln>
            <a:noFill/>
          </a:ln>
        </p:spPr>
        <p:txBody>
          <a:bodyPr spcFirstLastPara="1" wrap="square" lIns="91433" tIns="45700" rIns="91433" bIns="45700" anchor="ctr" anchorCtr="0">
            <a:noAutofit/>
          </a:bodyPr>
          <a:lstStyle/>
          <a:p>
            <a:pPr defTabSz="1219170">
              <a:buClr>
                <a:srgbClr val="000000"/>
              </a:buClr>
            </a:pPr>
            <a:fld id="{00000000-1234-1234-1234-123412341234}" type="slidenum">
              <a:rPr lang="en" kern="0">
                <a:solidFill>
                  <a:srgbClr val="7F7F7F"/>
                </a:solidFill>
              </a:rPr>
              <a:pPr defTabSz="1219170">
                <a:buClr>
                  <a:srgbClr val="000000"/>
                </a:buClr>
              </a:pPr>
              <a:t>2</a:t>
            </a:fld>
            <a:endParaRPr kern="0">
              <a:solidFill>
                <a:srgbClr val="7F7F7F"/>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36"/>
        <p:cNvGrpSpPr/>
        <p:nvPr/>
      </p:nvGrpSpPr>
      <p:grpSpPr>
        <a:xfrm>
          <a:off x="0" y="0"/>
          <a:ext cx="0" cy="0"/>
          <a:chOff x="0" y="0"/>
          <a:chExt cx="0" cy="0"/>
        </a:xfrm>
      </p:grpSpPr>
      <p:pic>
        <p:nvPicPr>
          <p:cNvPr id="1837" name="Google Shape;1837;p207" descr="Man outline"/>
          <p:cNvPicPr preferRelativeResize="0"/>
          <p:nvPr/>
        </p:nvPicPr>
        <p:blipFill rotWithShape="1">
          <a:blip r:embed="rId3">
            <a:alphaModFix/>
          </a:blip>
          <a:srcRect/>
          <a:stretch/>
        </p:blipFill>
        <p:spPr>
          <a:xfrm>
            <a:off x="2914555" y="355439"/>
            <a:ext cx="6344412" cy="6344412"/>
          </a:xfrm>
          <a:prstGeom prst="rect">
            <a:avLst/>
          </a:prstGeom>
          <a:noFill/>
          <a:ln>
            <a:noFill/>
          </a:ln>
        </p:spPr>
      </p:pic>
      <p:sp>
        <p:nvSpPr>
          <p:cNvPr id="1838" name="Google Shape;1838;p207"/>
          <p:cNvSpPr txBox="1">
            <a:spLocks noGrp="1"/>
          </p:cNvSpPr>
          <p:nvPr>
            <p:ph type="title" idx="4294967295"/>
          </p:nvPr>
        </p:nvSpPr>
        <p:spPr>
          <a:xfrm>
            <a:off x="415600" y="593367"/>
            <a:ext cx="11360800" cy="831200"/>
          </a:xfrm>
          <a:prstGeom prst="rect">
            <a:avLst/>
          </a:prstGeom>
          <a:noFill/>
          <a:ln>
            <a:noFill/>
          </a:ln>
        </p:spPr>
        <p:txBody>
          <a:bodyPr spcFirstLastPara="1" wrap="square" lIns="91433" tIns="45700" rIns="91433" bIns="45700" anchor="ctr" anchorCtr="0">
            <a:noAutofit/>
          </a:bodyPr>
          <a:lstStyle/>
          <a:p>
            <a:pPr>
              <a:buClr>
                <a:schemeClr val="dk1"/>
              </a:buClr>
              <a:buSzPts val="3300"/>
            </a:pPr>
            <a:r>
              <a:rPr lang="en" sz="2667"/>
              <a:t>Rewarming Phase</a:t>
            </a:r>
            <a:endParaRPr sz="2667"/>
          </a:p>
        </p:txBody>
      </p:sp>
      <p:sp>
        <p:nvSpPr>
          <p:cNvPr id="1839" name="Google Shape;1839;p207"/>
          <p:cNvSpPr txBox="1"/>
          <p:nvPr/>
        </p:nvSpPr>
        <p:spPr>
          <a:xfrm>
            <a:off x="8571566" y="1640562"/>
            <a:ext cx="2735044" cy="1446894"/>
          </a:xfrm>
          <a:prstGeom prst="rect">
            <a:avLst/>
          </a:prstGeom>
          <a:noFill/>
          <a:ln>
            <a:noFill/>
          </a:ln>
        </p:spPr>
        <p:txBody>
          <a:bodyPr spcFirstLastPara="1" wrap="square" lIns="91433" tIns="45700" rIns="91433" bIns="45700" anchor="t" anchorCtr="0">
            <a:spAutoFit/>
          </a:bodyPr>
          <a:lstStyle/>
          <a:p>
            <a:pPr defTabSz="1219170">
              <a:buClr>
                <a:srgbClr val="000000"/>
              </a:buClr>
            </a:pPr>
            <a:r>
              <a:rPr lang="en" sz="1467" u="sng" kern="0">
                <a:solidFill>
                  <a:srgbClr val="000000"/>
                </a:solidFill>
                <a:latin typeface="Arial"/>
                <a:ea typeface="Arial"/>
                <a:cs typeface="Arial"/>
                <a:sym typeface="Arial"/>
              </a:rPr>
              <a:t>Cardiac</a:t>
            </a:r>
            <a:r>
              <a:rPr lang="en" sz="1467" kern="0">
                <a:solidFill>
                  <a:srgbClr val="000000"/>
                </a:solidFill>
                <a:latin typeface="Arial"/>
                <a:ea typeface="Arial"/>
                <a:cs typeface="Arial"/>
                <a:sym typeface="Arial"/>
              </a:rPr>
              <a:t>:</a:t>
            </a:r>
            <a:endParaRPr sz="1467" kern="0">
              <a:solidFill>
                <a:srgbClr val="000000"/>
              </a:solidFill>
              <a:latin typeface="Arial"/>
              <a:cs typeface="Arial"/>
              <a:sym typeface="Arial"/>
            </a:endParaRPr>
          </a:p>
          <a:p>
            <a:pPr defTabSz="1219170">
              <a:buClr>
                <a:srgbClr val="000000"/>
              </a:buClr>
            </a:pPr>
            <a:r>
              <a:rPr lang="en" sz="1467" kern="0">
                <a:solidFill>
                  <a:srgbClr val="000000"/>
                </a:solidFill>
                <a:latin typeface="Arial"/>
                <a:ea typeface="Arial"/>
                <a:cs typeface="Arial"/>
                <a:sym typeface="Arial"/>
              </a:rPr>
              <a:t>↓ Systemic Vascular Resistance</a:t>
            </a:r>
            <a:endParaRPr sz="1467" kern="0">
              <a:solidFill>
                <a:srgbClr val="000000"/>
              </a:solidFill>
              <a:latin typeface="Arial"/>
              <a:cs typeface="Arial"/>
              <a:sym typeface="Arial"/>
            </a:endParaRPr>
          </a:p>
          <a:p>
            <a:pPr defTabSz="1219170">
              <a:buClr>
                <a:srgbClr val="000000"/>
              </a:buClr>
            </a:pPr>
            <a:r>
              <a:rPr lang="en" sz="1467" kern="0">
                <a:solidFill>
                  <a:srgbClr val="000000"/>
                </a:solidFill>
                <a:latin typeface="Arial"/>
                <a:ea typeface="Arial"/>
                <a:cs typeface="Arial"/>
                <a:sym typeface="Arial"/>
              </a:rPr>
              <a:t>Vasodilation</a:t>
            </a:r>
            <a:endParaRPr sz="1467" kern="0">
              <a:solidFill>
                <a:srgbClr val="000000"/>
              </a:solidFill>
              <a:latin typeface="Arial"/>
              <a:cs typeface="Arial"/>
              <a:sym typeface="Arial"/>
            </a:endParaRPr>
          </a:p>
          <a:p>
            <a:pPr defTabSz="1219170">
              <a:buClr>
                <a:srgbClr val="000000"/>
              </a:buClr>
            </a:pPr>
            <a:r>
              <a:rPr lang="en" sz="1467" kern="0">
                <a:solidFill>
                  <a:srgbClr val="000000"/>
                </a:solidFill>
                <a:latin typeface="Arial"/>
                <a:ea typeface="Arial"/>
                <a:cs typeface="Arial"/>
                <a:sym typeface="Arial"/>
              </a:rPr>
              <a:t>Hypotension</a:t>
            </a:r>
            <a:endParaRPr sz="1467" kern="0">
              <a:solidFill>
                <a:srgbClr val="000000"/>
              </a:solidFill>
              <a:latin typeface="Arial"/>
              <a:cs typeface="Arial"/>
              <a:sym typeface="Arial"/>
            </a:endParaRPr>
          </a:p>
          <a:p>
            <a:pPr defTabSz="1219170">
              <a:buClr>
                <a:srgbClr val="000000"/>
              </a:buClr>
            </a:pPr>
            <a:r>
              <a:rPr lang="en" sz="1467" kern="0">
                <a:solidFill>
                  <a:srgbClr val="000000"/>
                </a:solidFill>
                <a:latin typeface="Arial"/>
                <a:ea typeface="Arial"/>
                <a:cs typeface="Arial"/>
                <a:sym typeface="Arial"/>
              </a:rPr>
              <a:t>Tachycardia</a:t>
            </a:r>
            <a:endParaRPr sz="1467" kern="0">
              <a:solidFill>
                <a:srgbClr val="000000"/>
              </a:solidFill>
              <a:latin typeface="Arial"/>
              <a:cs typeface="Arial"/>
              <a:sym typeface="Arial"/>
            </a:endParaRPr>
          </a:p>
        </p:txBody>
      </p:sp>
      <p:sp>
        <p:nvSpPr>
          <p:cNvPr id="1840" name="Google Shape;1840;p207"/>
          <p:cNvSpPr txBox="1"/>
          <p:nvPr/>
        </p:nvSpPr>
        <p:spPr>
          <a:xfrm>
            <a:off x="8577421" y="3647779"/>
            <a:ext cx="3284315" cy="1446894"/>
          </a:xfrm>
          <a:prstGeom prst="rect">
            <a:avLst/>
          </a:prstGeom>
          <a:noFill/>
          <a:ln>
            <a:noFill/>
          </a:ln>
        </p:spPr>
        <p:txBody>
          <a:bodyPr spcFirstLastPara="1" wrap="square" lIns="91433" tIns="45700" rIns="91433" bIns="45700" anchor="t" anchorCtr="0">
            <a:spAutoFit/>
          </a:bodyPr>
          <a:lstStyle/>
          <a:p>
            <a:pPr defTabSz="1219170">
              <a:buClr>
                <a:srgbClr val="000000"/>
              </a:buClr>
            </a:pPr>
            <a:r>
              <a:rPr lang="en" sz="1467" u="sng" kern="0">
                <a:solidFill>
                  <a:srgbClr val="000000"/>
                </a:solidFill>
                <a:latin typeface="Arial"/>
                <a:ea typeface="Arial"/>
                <a:cs typeface="Arial"/>
                <a:sym typeface="Arial"/>
              </a:rPr>
              <a:t>Renal</a:t>
            </a:r>
            <a:r>
              <a:rPr lang="en" sz="1467" kern="0">
                <a:solidFill>
                  <a:srgbClr val="000000"/>
                </a:solidFill>
                <a:latin typeface="Arial"/>
                <a:ea typeface="Arial"/>
                <a:cs typeface="Arial"/>
                <a:sym typeface="Arial"/>
              </a:rPr>
              <a:t>:</a:t>
            </a:r>
            <a:endParaRPr sz="1467" kern="0">
              <a:solidFill>
                <a:srgbClr val="000000"/>
              </a:solidFill>
              <a:latin typeface="Arial"/>
              <a:cs typeface="Arial"/>
              <a:sym typeface="Arial"/>
            </a:endParaRPr>
          </a:p>
          <a:p>
            <a:pPr defTabSz="1219170">
              <a:buClr>
                <a:srgbClr val="000000"/>
              </a:buClr>
            </a:pPr>
            <a:r>
              <a:rPr lang="en" sz="1467" kern="0">
                <a:solidFill>
                  <a:srgbClr val="000000"/>
                </a:solidFill>
                <a:latin typeface="Arial"/>
                <a:ea typeface="Arial"/>
                <a:cs typeface="Arial"/>
                <a:sym typeface="Arial"/>
              </a:rPr>
              <a:t>Electrolyte abnormalities</a:t>
            </a:r>
            <a:endParaRPr sz="1467" kern="0">
              <a:solidFill>
                <a:srgbClr val="000000"/>
              </a:solidFill>
              <a:latin typeface="Arial"/>
              <a:cs typeface="Arial"/>
              <a:sym typeface="Arial"/>
            </a:endParaRPr>
          </a:p>
          <a:p>
            <a:pPr defTabSz="1219170">
              <a:buClr>
                <a:srgbClr val="000000"/>
              </a:buClr>
            </a:pPr>
            <a:r>
              <a:rPr lang="en" sz="1467" kern="0">
                <a:solidFill>
                  <a:srgbClr val="000000"/>
                </a:solidFill>
                <a:latin typeface="Arial"/>
                <a:ea typeface="Arial"/>
                <a:cs typeface="Arial"/>
                <a:sym typeface="Arial"/>
              </a:rPr>
              <a:t>   ↑ K due to cellular shifts, stopping insulin, </a:t>
            </a:r>
            <a:endParaRPr sz="1467" kern="0">
              <a:solidFill>
                <a:srgbClr val="000000"/>
              </a:solidFill>
              <a:latin typeface="Arial"/>
              <a:cs typeface="Arial"/>
              <a:sym typeface="Arial"/>
            </a:endParaRPr>
          </a:p>
          <a:p>
            <a:pPr defTabSz="1219170">
              <a:buClr>
                <a:srgbClr val="000000"/>
              </a:buClr>
            </a:pPr>
            <a:r>
              <a:rPr lang="en" sz="1467" kern="0">
                <a:solidFill>
                  <a:srgbClr val="000000"/>
                </a:solidFill>
                <a:latin typeface="Arial"/>
                <a:ea typeface="Arial"/>
                <a:cs typeface="Arial"/>
                <a:sym typeface="Arial"/>
              </a:rPr>
              <a:t>Decreased urine output, and exogenous repletion</a:t>
            </a:r>
            <a:endParaRPr sz="1467" kern="0">
              <a:solidFill>
                <a:srgbClr val="000000"/>
              </a:solidFill>
              <a:latin typeface="Arial"/>
              <a:cs typeface="Arial"/>
              <a:sym typeface="Arial"/>
            </a:endParaRPr>
          </a:p>
        </p:txBody>
      </p:sp>
      <p:sp>
        <p:nvSpPr>
          <p:cNvPr id="1841" name="Google Shape;1841;p207"/>
          <p:cNvSpPr txBox="1"/>
          <p:nvPr/>
        </p:nvSpPr>
        <p:spPr>
          <a:xfrm>
            <a:off x="8451295" y="5217439"/>
            <a:ext cx="2592376" cy="1221128"/>
          </a:xfrm>
          <a:prstGeom prst="rect">
            <a:avLst/>
          </a:prstGeom>
          <a:noFill/>
          <a:ln>
            <a:noFill/>
          </a:ln>
        </p:spPr>
        <p:txBody>
          <a:bodyPr spcFirstLastPara="1" wrap="square" lIns="91433" tIns="45700" rIns="91433" bIns="45700" anchor="t" anchorCtr="0">
            <a:spAutoFit/>
          </a:bodyPr>
          <a:lstStyle/>
          <a:p>
            <a:pPr defTabSz="1219170">
              <a:buClr>
                <a:srgbClr val="000000"/>
              </a:buClr>
            </a:pPr>
            <a:r>
              <a:rPr lang="en" sz="1467" kern="0">
                <a:solidFill>
                  <a:srgbClr val="0700FF"/>
                </a:solidFill>
                <a:latin typeface="Arial"/>
                <a:ea typeface="Arial"/>
                <a:cs typeface="Arial"/>
                <a:sym typeface="Arial"/>
              </a:rPr>
              <a:t>Monitor Potassium closely</a:t>
            </a:r>
            <a:endParaRPr sz="1467" kern="0">
              <a:solidFill>
                <a:srgbClr val="000000"/>
              </a:solidFill>
              <a:latin typeface="Arial"/>
              <a:cs typeface="Arial"/>
              <a:sym typeface="Arial"/>
            </a:endParaRPr>
          </a:p>
          <a:p>
            <a:pPr defTabSz="1219170">
              <a:buClr>
                <a:srgbClr val="000000"/>
              </a:buClr>
            </a:pPr>
            <a:r>
              <a:rPr lang="en" sz="1467" kern="0">
                <a:solidFill>
                  <a:srgbClr val="0700FF"/>
                </a:solidFill>
                <a:latin typeface="Arial"/>
                <a:ea typeface="Arial"/>
                <a:cs typeface="Arial"/>
                <a:sym typeface="Arial"/>
              </a:rPr>
              <a:t>Remove potassium from fluids</a:t>
            </a:r>
            <a:endParaRPr sz="1467" kern="0">
              <a:solidFill>
                <a:srgbClr val="000000"/>
              </a:solidFill>
              <a:latin typeface="Arial"/>
              <a:cs typeface="Arial"/>
              <a:sym typeface="Arial"/>
            </a:endParaRPr>
          </a:p>
          <a:p>
            <a:pPr defTabSz="1219170">
              <a:buClr>
                <a:srgbClr val="000000"/>
              </a:buClr>
            </a:pPr>
            <a:r>
              <a:rPr lang="en" sz="1467" kern="0">
                <a:solidFill>
                  <a:srgbClr val="0700FF"/>
                </a:solidFill>
                <a:latin typeface="Arial"/>
                <a:ea typeface="Arial"/>
                <a:cs typeface="Arial"/>
                <a:sym typeface="Arial"/>
              </a:rPr>
              <a:t>Treat hyperkalemia</a:t>
            </a:r>
            <a:endParaRPr sz="1467" kern="0">
              <a:solidFill>
                <a:srgbClr val="000000"/>
              </a:solidFill>
              <a:latin typeface="Arial"/>
              <a:cs typeface="Arial"/>
              <a:sym typeface="Arial"/>
            </a:endParaRPr>
          </a:p>
          <a:p>
            <a:pPr defTabSz="1219170">
              <a:buClr>
                <a:srgbClr val="000000"/>
              </a:buClr>
            </a:pPr>
            <a:endParaRPr sz="1467" kern="0">
              <a:solidFill>
                <a:srgbClr val="0700FF"/>
              </a:solidFill>
              <a:latin typeface="Arial"/>
              <a:ea typeface="Arial"/>
              <a:cs typeface="Arial"/>
              <a:sym typeface="Arial"/>
            </a:endParaRPr>
          </a:p>
        </p:txBody>
      </p:sp>
      <p:pic>
        <p:nvPicPr>
          <p:cNvPr id="1842" name="Google Shape;1842;p207" descr="Left Brain outline"/>
          <p:cNvPicPr preferRelativeResize="0"/>
          <p:nvPr/>
        </p:nvPicPr>
        <p:blipFill rotWithShape="1">
          <a:blip r:embed="rId4">
            <a:alphaModFix/>
          </a:blip>
          <a:srcRect/>
          <a:stretch/>
        </p:blipFill>
        <p:spPr>
          <a:xfrm>
            <a:off x="5637613" y="634339"/>
            <a:ext cx="914400" cy="914400"/>
          </a:xfrm>
          <a:prstGeom prst="rect">
            <a:avLst/>
          </a:prstGeom>
          <a:noFill/>
          <a:ln>
            <a:noFill/>
          </a:ln>
        </p:spPr>
      </p:pic>
      <p:sp>
        <p:nvSpPr>
          <p:cNvPr id="1843" name="Google Shape;1843;p207"/>
          <p:cNvSpPr txBox="1"/>
          <p:nvPr/>
        </p:nvSpPr>
        <p:spPr>
          <a:xfrm>
            <a:off x="6626387" y="274638"/>
            <a:ext cx="5251759" cy="461624"/>
          </a:xfrm>
          <a:prstGeom prst="rect">
            <a:avLst/>
          </a:prstGeom>
          <a:noFill/>
          <a:ln>
            <a:noFill/>
          </a:ln>
        </p:spPr>
        <p:txBody>
          <a:bodyPr spcFirstLastPara="1" wrap="square" lIns="91433" tIns="45700" rIns="91433" bIns="45700" anchor="t" anchorCtr="0">
            <a:spAutoFit/>
          </a:bodyPr>
          <a:lstStyle/>
          <a:p>
            <a:pPr defTabSz="1219170">
              <a:buClr>
                <a:srgbClr val="000000"/>
              </a:buClr>
            </a:pPr>
            <a:r>
              <a:rPr lang="en" sz="2400" kern="0">
                <a:solidFill>
                  <a:srgbClr val="0700FF"/>
                </a:solidFill>
                <a:latin typeface="Arial"/>
                <a:ea typeface="Arial"/>
                <a:cs typeface="Arial"/>
                <a:sym typeface="Arial"/>
              </a:rPr>
              <a:t>Rewarm slowly over 16 hours to 36.8</a:t>
            </a:r>
            <a:endParaRPr sz="2400" kern="0">
              <a:solidFill>
                <a:srgbClr val="0700FF"/>
              </a:solidFill>
              <a:latin typeface="Calibri"/>
              <a:ea typeface="Calibri"/>
              <a:cs typeface="Calibri"/>
              <a:sym typeface="Calibri"/>
            </a:endParaRPr>
          </a:p>
        </p:txBody>
      </p:sp>
      <p:pic>
        <p:nvPicPr>
          <p:cNvPr id="1844" name="Google Shape;1844;p207" descr="Heart outline"/>
          <p:cNvPicPr preferRelativeResize="0"/>
          <p:nvPr/>
        </p:nvPicPr>
        <p:blipFill rotWithShape="1">
          <a:blip r:embed="rId5">
            <a:alphaModFix/>
          </a:blip>
          <a:srcRect/>
          <a:stretch/>
        </p:blipFill>
        <p:spPr>
          <a:xfrm>
            <a:off x="6006928" y="2073336"/>
            <a:ext cx="779201" cy="779201"/>
          </a:xfrm>
          <a:prstGeom prst="rect">
            <a:avLst/>
          </a:prstGeom>
          <a:noFill/>
          <a:ln>
            <a:noFill/>
          </a:ln>
        </p:spPr>
      </p:pic>
      <p:pic>
        <p:nvPicPr>
          <p:cNvPr id="1845" name="Google Shape;1845;p207" descr="Kidneys outline"/>
          <p:cNvPicPr preferRelativeResize="0"/>
          <p:nvPr/>
        </p:nvPicPr>
        <p:blipFill rotWithShape="1">
          <a:blip r:embed="rId6">
            <a:alphaModFix/>
          </a:blip>
          <a:srcRect/>
          <a:stretch/>
        </p:blipFill>
        <p:spPr>
          <a:xfrm>
            <a:off x="5638800" y="3308128"/>
            <a:ext cx="914400" cy="914400"/>
          </a:xfrm>
          <a:prstGeom prst="rect">
            <a:avLst/>
          </a:prstGeom>
          <a:noFill/>
          <a:ln>
            <a:noFill/>
          </a:ln>
        </p:spPr>
      </p:pic>
      <p:pic>
        <p:nvPicPr>
          <p:cNvPr id="1846" name="Google Shape;1846;p207" descr="Pancreas - Free medical icons"/>
          <p:cNvPicPr preferRelativeResize="0"/>
          <p:nvPr/>
        </p:nvPicPr>
        <p:blipFill rotWithShape="1">
          <a:blip r:embed="rId7">
            <a:alphaModFix/>
          </a:blip>
          <a:srcRect/>
          <a:stretch/>
        </p:blipFill>
        <p:spPr>
          <a:xfrm>
            <a:off x="5773246" y="2807170"/>
            <a:ext cx="645509" cy="645509"/>
          </a:xfrm>
          <a:prstGeom prst="rect">
            <a:avLst/>
          </a:prstGeom>
          <a:noFill/>
          <a:ln>
            <a:noFill/>
          </a:ln>
        </p:spPr>
      </p:pic>
      <p:sp>
        <p:nvSpPr>
          <p:cNvPr id="1847" name="Google Shape;1847;p207"/>
          <p:cNvSpPr txBox="1"/>
          <p:nvPr/>
        </p:nvSpPr>
        <p:spPr>
          <a:xfrm>
            <a:off x="9629544" y="3059398"/>
            <a:ext cx="1677200" cy="769594"/>
          </a:xfrm>
          <a:prstGeom prst="rect">
            <a:avLst/>
          </a:prstGeom>
          <a:noFill/>
          <a:ln>
            <a:noFill/>
          </a:ln>
        </p:spPr>
        <p:txBody>
          <a:bodyPr spcFirstLastPara="1" wrap="square" lIns="91433" tIns="45700" rIns="91433" bIns="45700" anchor="t" anchorCtr="0">
            <a:spAutoFit/>
          </a:bodyPr>
          <a:lstStyle/>
          <a:p>
            <a:pPr defTabSz="1219170">
              <a:buClr>
                <a:srgbClr val="000000"/>
              </a:buClr>
            </a:pPr>
            <a:r>
              <a:rPr lang="en" sz="1467" kern="0">
                <a:solidFill>
                  <a:srgbClr val="0700FF"/>
                </a:solidFill>
                <a:latin typeface="Arial"/>
                <a:ea typeface="Arial"/>
                <a:cs typeface="Arial"/>
                <a:sym typeface="Arial"/>
              </a:rPr>
              <a:t>Replete fluids</a:t>
            </a:r>
            <a:endParaRPr sz="1467" kern="0">
              <a:solidFill>
                <a:srgbClr val="000000"/>
              </a:solidFill>
              <a:latin typeface="Arial"/>
              <a:cs typeface="Arial"/>
              <a:sym typeface="Arial"/>
            </a:endParaRPr>
          </a:p>
          <a:p>
            <a:pPr defTabSz="1219170">
              <a:buClr>
                <a:srgbClr val="000000"/>
              </a:buClr>
            </a:pPr>
            <a:r>
              <a:rPr lang="en" sz="1467" kern="0">
                <a:solidFill>
                  <a:srgbClr val="0700FF"/>
                </a:solidFill>
                <a:latin typeface="Arial"/>
                <a:ea typeface="Arial"/>
                <a:cs typeface="Arial"/>
                <a:sym typeface="Arial"/>
              </a:rPr>
              <a:t>Start vasopressors</a:t>
            </a:r>
            <a:endParaRPr sz="1467" kern="0">
              <a:solidFill>
                <a:srgbClr val="000000"/>
              </a:solidFill>
              <a:latin typeface="Arial"/>
              <a:cs typeface="Arial"/>
              <a:sym typeface="Arial"/>
            </a:endParaRPr>
          </a:p>
        </p:txBody>
      </p:sp>
      <p:sp>
        <p:nvSpPr>
          <p:cNvPr id="1848" name="Google Shape;1848;p207"/>
          <p:cNvSpPr txBox="1"/>
          <p:nvPr/>
        </p:nvSpPr>
        <p:spPr>
          <a:xfrm>
            <a:off x="591121" y="2196527"/>
            <a:ext cx="1786065" cy="1221128"/>
          </a:xfrm>
          <a:prstGeom prst="rect">
            <a:avLst/>
          </a:prstGeom>
          <a:noFill/>
          <a:ln>
            <a:noFill/>
          </a:ln>
        </p:spPr>
        <p:txBody>
          <a:bodyPr spcFirstLastPara="1" wrap="square" lIns="91433" tIns="45700" rIns="91433" bIns="45700" anchor="t" anchorCtr="0">
            <a:spAutoFit/>
          </a:bodyPr>
          <a:lstStyle/>
          <a:p>
            <a:pPr defTabSz="1219170">
              <a:buClr>
                <a:srgbClr val="000000"/>
              </a:buClr>
            </a:pPr>
            <a:r>
              <a:rPr lang="en" sz="1467" u="sng" kern="0">
                <a:solidFill>
                  <a:srgbClr val="000000"/>
                </a:solidFill>
                <a:latin typeface="Arial"/>
                <a:ea typeface="Arial"/>
                <a:cs typeface="Arial"/>
                <a:sym typeface="Arial"/>
              </a:rPr>
              <a:t>Neuromuscular</a:t>
            </a:r>
            <a:r>
              <a:rPr lang="en" sz="1467" kern="0">
                <a:solidFill>
                  <a:srgbClr val="000000"/>
                </a:solidFill>
                <a:latin typeface="Arial"/>
                <a:ea typeface="Arial"/>
                <a:cs typeface="Arial"/>
                <a:sym typeface="Arial"/>
              </a:rPr>
              <a:t>:</a:t>
            </a:r>
            <a:endParaRPr sz="1467" kern="0">
              <a:solidFill>
                <a:srgbClr val="000000"/>
              </a:solidFill>
              <a:latin typeface="Arial"/>
              <a:cs typeface="Arial"/>
              <a:sym typeface="Arial"/>
            </a:endParaRPr>
          </a:p>
          <a:p>
            <a:pPr defTabSz="1219170">
              <a:buClr>
                <a:srgbClr val="000000"/>
              </a:buClr>
            </a:pPr>
            <a:r>
              <a:rPr lang="en" sz="1467" kern="0">
                <a:solidFill>
                  <a:srgbClr val="000000"/>
                </a:solidFill>
                <a:latin typeface="Arial"/>
                <a:ea typeface="Arial"/>
                <a:cs typeface="Arial"/>
                <a:sym typeface="Arial"/>
              </a:rPr>
              <a:t>Shivering </a:t>
            </a:r>
            <a:endParaRPr sz="1467" kern="0">
              <a:solidFill>
                <a:srgbClr val="000000"/>
              </a:solidFill>
              <a:latin typeface="Arial"/>
              <a:cs typeface="Arial"/>
              <a:sym typeface="Arial"/>
            </a:endParaRPr>
          </a:p>
          <a:p>
            <a:pPr defTabSz="1219170">
              <a:buClr>
                <a:srgbClr val="000000"/>
              </a:buClr>
            </a:pPr>
            <a:r>
              <a:rPr lang="en" sz="1467" kern="0">
                <a:solidFill>
                  <a:srgbClr val="000000"/>
                </a:solidFill>
                <a:latin typeface="Arial"/>
                <a:ea typeface="Arial"/>
                <a:cs typeface="Arial"/>
                <a:sym typeface="Arial"/>
              </a:rPr>
              <a:t>↑ metabolic demand</a:t>
            </a:r>
            <a:endParaRPr sz="1467" kern="0">
              <a:solidFill>
                <a:srgbClr val="000000"/>
              </a:solidFill>
              <a:latin typeface="Arial"/>
              <a:cs typeface="Arial"/>
              <a:sym typeface="Arial"/>
            </a:endParaRPr>
          </a:p>
          <a:p>
            <a:pPr defTabSz="1219170">
              <a:buClr>
                <a:srgbClr val="000000"/>
              </a:buClr>
            </a:pPr>
            <a:r>
              <a:rPr lang="en" sz="1467" kern="0">
                <a:solidFill>
                  <a:srgbClr val="000000"/>
                </a:solidFill>
                <a:latin typeface="Arial"/>
                <a:ea typeface="Arial"/>
                <a:cs typeface="Arial"/>
                <a:sym typeface="Arial"/>
              </a:rPr>
              <a:t>Resolves &lt; 34C</a:t>
            </a:r>
            <a:endParaRPr sz="1467" kern="0">
              <a:solidFill>
                <a:srgbClr val="000000"/>
              </a:solidFill>
              <a:latin typeface="Arial"/>
              <a:cs typeface="Arial"/>
              <a:sym typeface="Arial"/>
            </a:endParaRPr>
          </a:p>
        </p:txBody>
      </p:sp>
      <p:sp>
        <p:nvSpPr>
          <p:cNvPr id="1849" name="Google Shape;1849;p207"/>
          <p:cNvSpPr txBox="1"/>
          <p:nvPr/>
        </p:nvSpPr>
        <p:spPr>
          <a:xfrm>
            <a:off x="2386597" y="2781302"/>
            <a:ext cx="1691040" cy="318060"/>
          </a:xfrm>
          <a:prstGeom prst="rect">
            <a:avLst/>
          </a:prstGeom>
          <a:noFill/>
          <a:ln>
            <a:noFill/>
          </a:ln>
        </p:spPr>
        <p:txBody>
          <a:bodyPr spcFirstLastPara="1" wrap="square" lIns="91433" tIns="45700" rIns="91433" bIns="45700" anchor="t" anchorCtr="0">
            <a:spAutoFit/>
          </a:bodyPr>
          <a:lstStyle/>
          <a:p>
            <a:pPr defTabSz="1219170">
              <a:buClr>
                <a:srgbClr val="000000"/>
              </a:buClr>
            </a:pPr>
            <a:r>
              <a:rPr lang="en" sz="1467" kern="0">
                <a:solidFill>
                  <a:srgbClr val="0700FF"/>
                </a:solidFill>
                <a:latin typeface="Arial"/>
                <a:ea typeface="Arial"/>
                <a:cs typeface="Arial"/>
                <a:sym typeface="Arial"/>
              </a:rPr>
              <a:t>Sedate/paralyze</a:t>
            </a:r>
            <a:endParaRPr sz="1467" kern="0">
              <a:solidFill>
                <a:srgbClr val="000000"/>
              </a:solidFill>
              <a:latin typeface="Arial"/>
              <a:cs typeface="Arial"/>
              <a:sym typeface="Arial"/>
            </a:endParaRPr>
          </a:p>
        </p:txBody>
      </p:sp>
      <p:sp>
        <p:nvSpPr>
          <p:cNvPr id="1850" name="Google Shape;1850;p207"/>
          <p:cNvSpPr txBox="1"/>
          <p:nvPr/>
        </p:nvSpPr>
        <p:spPr>
          <a:xfrm>
            <a:off x="1083374" y="4013726"/>
            <a:ext cx="2274983" cy="995360"/>
          </a:xfrm>
          <a:prstGeom prst="rect">
            <a:avLst/>
          </a:prstGeom>
          <a:noFill/>
          <a:ln>
            <a:noFill/>
          </a:ln>
        </p:spPr>
        <p:txBody>
          <a:bodyPr spcFirstLastPara="1" wrap="square" lIns="91433" tIns="45700" rIns="91433" bIns="45700" anchor="t" anchorCtr="0">
            <a:spAutoFit/>
          </a:bodyPr>
          <a:lstStyle/>
          <a:p>
            <a:pPr defTabSz="1219170">
              <a:buClr>
                <a:srgbClr val="000000"/>
              </a:buClr>
            </a:pPr>
            <a:r>
              <a:rPr lang="en" sz="1467" u="sng" kern="0">
                <a:solidFill>
                  <a:srgbClr val="000000"/>
                </a:solidFill>
                <a:latin typeface="Arial"/>
                <a:ea typeface="Arial"/>
                <a:cs typeface="Arial"/>
                <a:sym typeface="Arial"/>
              </a:rPr>
              <a:t>Other</a:t>
            </a:r>
            <a:r>
              <a:rPr lang="en" sz="1467" kern="0">
                <a:solidFill>
                  <a:srgbClr val="000000"/>
                </a:solidFill>
                <a:latin typeface="Arial"/>
                <a:ea typeface="Arial"/>
                <a:cs typeface="Arial"/>
                <a:sym typeface="Arial"/>
              </a:rPr>
              <a:t>:</a:t>
            </a:r>
            <a:endParaRPr sz="1467" kern="0">
              <a:solidFill>
                <a:srgbClr val="000000"/>
              </a:solidFill>
              <a:latin typeface="Arial"/>
              <a:cs typeface="Arial"/>
              <a:sym typeface="Arial"/>
            </a:endParaRPr>
          </a:p>
          <a:p>
            <a:pPr defTabSz="1219170">
              <a:buClr>
                <a:srgbClr val="000000"/>
              </a:buClr>
            </a:pPr>
            <a:r>
              <a:rPr lang="en" sz="1467" kern="0">
                <a:solidFill>
                  <a:srgbClr val="000000"/>
                </a:solidFill>
                <a:latin typeface="Arial"/>
                <a:ea typeface="Arial"/>
                <a:cs typeface="Arial"/>
                <a:sym typeface="Arial"/>
              </a:rPr>
              <a:t>Altered drug metabolism </a:t>
            </a:r>
            <a:endParaRPr sz="1467" kern="0">
              <a:solidFill>
                <a:srgbClr val="000000"/>
              </a:solidFill>
              <a:latin typeface="Arial"/>
              <a:cs typeface="Arial"/>
              <a:sym typeface="Arial"/>
            </a:endParaRPr>
          </a:p>
          <a:p>
            <a:pPr defTabSz="1219170">
              <a:buClr>
                <a:srgbClr val="000000"/>
              </a:buClr>
            </a:pPr>
            <a:r>
              <a:rPr lang="en" sz="1467" kern="0">
                <a:solidFill>
                  <a:srgbClr val="000000"/>
                </a:solidFill>
                <a:latin typeface="Arial"/>
                <a:ea typeface="Arial"/>
                <a:cs typeface="Arial"/>
                <a:sym typeface="Arial"/>
              </a:rPr>
              <a:t>Altered blood gas analysis</a:t>
            </a:r>
            <a:endParaRPr sz="1467" kern="0">
              <a:solidFill>
                <a:srgbClr val="000000"/>
              </a:solidFill>
              <a:latin typeface="Arial"/>
              <a:cs typeface="Arial"/>
              <a:sym typeface="Arial"/>
            </a:endParaRPr>
          </a:p>
        </p:txBody>
      </p:sp>
      <p:sp>
        <p:nvSpPr>
          <p:cNvPr id="1851" name="Google Shape;1851;p207"/>
          <p:cNvSpPr txBox="1">
            <a:spLocks noGrp="1"/>
          </p:cNvSpPr>
          <p:nvPr>
            <p:ph type="sldNum" idx="12"/>
          </p:nvPr>
        </p:nvSpPr>
        <p:spPr>
          <a:xfrm>
            <a:off x="11330665" y="6251679"/>
            <a:ext cx="731600" cy="524800"/>
          </a:xfrm>
          <a:prstGeom prst="rect">
            <a:avLst/>
          </a:prstGeom>
        </p:spPr>
        <p:txBody>
          <a:bodyPr spcFirstLastPara="1" wrap="square" lIns="121900" tIns="121900" rIns="121900" bIns="121900" anchor="ctr" anchorCtr="0">
            <a:normAutofit/>
          </a:bodyPr>
          <a:lstStyle/>
          <a:p>
            <a:pPr defTabSz="1219170">
              <a:buClr>
                <a:srgbClr val="000000"/>
              </a:buClr>
            </a:pPr>
            <a:fld id="{00000000-1234-1234-1234-123412341234}" type="slidenum">
              <a:rPr lang="en" kern="0">
                <a:solidFill>
                  <a:srgbClr val="7F7F7F"/>
                </a:solidFill>
              </a:rPr>
              <a:pPr defTabSz="1219170">
                <a:buClr>
                  <a:srgbClr val="000000"/>
                </a:buClr>
              </a:pPr>
              <a:t>20</a:t>
            </a:fld>
            <a:endParaRPr kern="0">
              <a:solidFill>
                <a:srgbClr val="7F7F7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4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3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4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84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84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84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4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84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84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8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55"/>
        <p:cNvGrpSpPr/>
        <p:nvPr/>
      </p:nvGrpSpPr>
      <p:grpSpPr>
        <a:xfrm>
          <a:off x="0" y="0"/>
          <a:ext cx="0" cy="0"/>
          <a:chOff x="0" y="0"/>
          <a:chExt cx="0" cy="0"/>
        </a:xfrm>
      </p:grpSpPr>
      <p:sp>
        <p:nvSpPr>
          <p:cNvPr id="1856" name="Google Shape;1856;p208"/>
          <p:cNvSpPr txBox="1">
            <a:spLocks noGrp="1"/>
          </p:cNvSpPr>
          <p:nvPr>
            <p:ph type="title"/>
          </p:nvPr>
        </p:nvSpPr>
        <p:spPr>
          <a:xfrm>
            <a:off x="415600" y="593367"/>
            <a:ext cx="11360800" cy="831200"/>
          </a:xfrm>
          <a:prstGeom prst="rect">
            <a:avLst/>
          </a:prstGeom>
          <a:noFill/>
          <a:ln>
            <a:noFill/>
          </a:ln>
        </p:spPr>
        <p:txBody>
          <a:bodyPr spcFirstLastPara="1" wrap="square" lIns="91433" tIns="45700" rIns="91433" bIns="45700" anchor="ctr" anchorCtr="0">
            <a:noAutofit/>
          </a:bodyPr>
          <a:lstStyle/>
          <a:p>
            <a:pPr>
              <a:buClr>
                <a:schemeClr val="dk1"/>
              </a:buClr>
              <a:buSzPts val="3300"/>
            </a:pPr>
            <a:r>
              <a:rPr lang="en"/>
              <a:t>Vascular Access</a:t>
            </a:r>
            <a:endParaRPr/>
          </a:p>
        </p:txBody>
      </p:sp>
      <p:sp>
        <p:nvSpPr>
          <p:cNvPr id="1857" name="Google Shape;1857;p208"/>
          <p:cNvSpPr txBox="1">
            <a:spLocks noGrp="1"/>
          </p:cNvSpPr>
          <p:nvPr>
            <p:ph type="body" idx="1"/>
          </p:nvPr>
        </p:nvSpPr>
        <p:spPr>
          <a:xfrm>
            <a:off x="415600" y="1536633"/>
            <a:ext cx="11360800" cy="4555200"/>
          </a:xfrm>
          <a:prstGeom prst="rect">
            <a:avLst/>
          </a:prstGeom>
          <a:noFill/>
          <a:ln>
            <a:noFill/>
          </a:ln>
        </p:spPr>
        <p:txBody>
          <a:bodyPr spcFirstLastPara="1" wrap="square" lIns="91433" tIns="45700" rIns="91433" bIns="45700" anchor="t" anchorCtr="0">
            <a:noAutofit/>
          </a:bodyPr>
          <a:lstStyle/>
          <a:p>
            <a:pPr marL="457189" indent="-423323">
              <a:lnSpc>
                <a:spcPct val="100000"/>
              </a:lnSpc>
              <a:spcBef>
                <a:spcPts val="1867"/>
              </a:spcBef>
              <a:buClr>
                <a:schemeClr val="dk1"/>
              </a:buClr>
              <a:buSzPts val="2400"/>
              <a:buChar char="•"/>
            </a:pPr>
            <a:r>
              <a:rPr lang="en" sz="3200"/>
              <a:t>Central Venous Catheters</a:t>
            </a:r>
            <a:endParaRPr sz="3200"/>
          </a:p>
          <a:p>
            <a:pPr marL="914377" lvl="1">
              <a:lnSpc>
                <a:spcPct val="100000"/>
              </a:lnSpc>
              <a:spcBef>
                <a:spcPts val="1867"/>
              </a:spcBef>
              <a:buSzPts val="2400"/>
            </a:pPr>
            <a:r>
              <a:rPr lang="en" sz="3200"/>
              <a:t>PICC line</a:t>
            </a:r>
            <a:endParaRPr sz="3200"/>
          </a:p>
          <a:p>
            <a:pPr marL="914377" lvl="1">
              <a:lnSpc>
                <a:spcPct val="100000"/>
              </a:lnSpc>
              <a:spcBef>
                <a:spcPts val="1867"/>
              </a:spcBef>
              <a:buSzPts val="2400"/>
            </a:pPr>
            <a:r>
              <a:rPr lang="en" sz="3200"/>
              <a:t>Temporary CVC</a:t>
            </a:r>
            <a:endParaRPr sz="3200"/>
          </a:p>
          <a:p>
            <a:pPr marL="914377" lvl="1">
              <a:lnSpc>
                <a:spcPct val="100000"/>
              </a:lnSpc>
              <a:spcBef>
                <a:spcPts val="1867"/>
              </a:spcBef>
              <a:buSzPts val="2400"/>
            </a:pPr>
            <a:r>
              <a:rPr lang="en" sz="3200"/>
              <a:t>Broviac</a:t>
            </a:r>
            <a:endParaRPr sz="3200"/>
          </a:p>
          <a:p>
            <a:pPr marL="457189" indent="-423323">
              <a:lnSpc>
                <a:spcPct val="100000"/>
              </a:lnSpc>
              <a:spcBef>
                <a:spcPts val="1867"/>
              </a:spcBef>
              <a:buClr>
                <a:schemeClr val="dk1"/>
              </a:buClr>
              <a:buSzPts val="2400"/>
              <a:buChar char="•"/>
            </a:pPr>
            <a:r>
              <a:rPr lang="en" sz="3200"/>
              <a:t>Arterial Line </a:t>
            </a:r>
            <a:endParaRPr sz="3200"/>
          </a:p>
          <a:p>
            <a:pPr marL="33866" indent="0">
              <a:lnSpc>
                <a:spcPct val="100000"/>
              </a:lnSpc>
              <a:spcBef>
                <a:spcPts val="1867"/>
              </a:spcBef>
              <a:buSzPts val="2400"/>
              <a:buNone/>
            </a:pPr>
            <a:r>
              <a:rPr lang="en" sz="3200"/>
              <a:t>	(place ASAP , much harder when cold)</a:t>
            </a:r>
            <a:endParaRPr sz="3200"/>
          </a:p>
        </p:txBody>
      </p:sp>
      <p:sp>
        <p:nvSpPr>
          <p:cNvPr id="1858" name="Google Shape;1858;p208"/>
          <p:cNvSpPr txBox="1">
            <a:spLocks noGrp="1"/>
          </p:cNvSpPr>
          <p:nvPr>
            <p:ph type="sldNum" idx="12"/>
          </p:nvPr>
        </p:nvSpPr>
        <p:spPr>
          <a:xfrm>
            <a:off x="11330665" y="6251679"/>
            <a:ext cx="731600" cy="524800"/>
          </a:xfrm>
          <a:prstGeom prst="rect">
            <a:avLst/>
          </a:prstGeom>
          <a:noFill/>
          <a:ln>
            <a:noFill/>
          </a:ln>
        </p:spPr>
        <p:txBody>
          <a:bodyPr spcFirstLastPara="1" wrap="square" lIns="91433" tIns="45700" rIns="91433" bIns="45700" anchor="ctr" anchorCtr="0">
            <a:noAutofit/>
          </a:bodyPr>
          <a:lstStyle/>
          <a:p>
            <a:pPr defTabSz="1219170">
              <a:buClr>
                <a:srgbClr val="000000"/>
              </a:buClr>
            </a:pPr>
            <a:fld id="{00000000-1234-1234-1234-123412341234}" type="slidenum">
              <a:rPr lang="en" kern="0">
                <a:solidFill>
                  <a:srgbClr val="7F7F7F"/>
                </a:solidFill>
              </a:rPr>
              <a:pPr defTabSz="1219170">
                <a:buClr>
                  <a:srgbClr val="000000"/>
                </a:buClr>
              </a:pPr>
              <a:t>21</a:t>
            </a:fld>
            <a:endParaRPr kern="0">
              <a:solidFill>
                <a:srgbClr val="7F7F7F"/>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62"/>
        <p:cNvGrpSpPr/>
        <p:nvPr/>
      </p:nvGrpSpPr>
      <p:grpSpPr>
        <a:xfrm>
          <a:off x="0" y="0"/>
          <a:ext cx="0" cy="0"/>
          <a:chOff x="0" y="0"/>
          <a:chExt cx="0" cy="0"/>
        </a:xfrm>
      </p:grpSpPr>
      <p:sp>
        <p:nvSpPr>
          <p:cNvPr id="1863" name="Google Shape;1863;p209"/>
          <p:cNvSpPr txBox="1">
            <a:spLocks noGrp="1"/>
          </p:cNvSpPr>
          <p:nvPr>
            <p:ph type="title"/>
          </p:nvPr>
        </p:nvSpPr>
        <p:spPr>
          <a:xfrm>
            <a:off x="415600" y="593367"/>
            <a:ext cx="11360800" cy="831200"/>
          </a:xfrm>
          <a:prstGeom prst="rect">
            <a:avLst/>
          </a:prstGeom>
          <a:noFill/>
          <a:ln>
            <a:noFill/>
          </a:ln>
        </p:spPr>
        <p:txBody>
          <a:bodyPr spcFirstLastPara="1" wrap="square" lIns="91433" tIns="45700" rIns="91433" bIns="45700" anchor="ctr" anchorCtr="0">
            <a:noAutofit/>
          </a:bodyPr>
          <a:lstStyle/>
          <a:p>
            <a:pPr>
              <a:buClr>
                <a:schemeClr val="dk1"/>
              </a:buClr>
              <a:buSzPts val="3300"/>
            </a:pPr>
            <a:r>
              <a:rPr lang="en"/>
              <a:t>Sedation and Analgesia</a:t>
            </a:r>
            <a:endParaRPr/>
          </a:p>
        </p:txBody>
      </p:sp>
      <p:sp>
        <p:nvSpPr>
          <p:cNvPr id="1864" name="Google Shape;1864;p209"/>
          <p:cNvSpPr txBox="1">
            <a:spLocks noGrp="1"/>
          </p:cNvSpPr>
          <p:nvPr>
            <p:ph type="body" idx="1"/>
          </p:nvPr>
        </p:nvSpPr>
        <p:spPr>
          <a:xfrm>
            <a:off x="415600" y="1536633"/>
            <a:ext cx="11360800" cy="4555200"/>
          </a:xfrm>
          <a:prstGeom prst="rect">
            <a:avLst/>
          </a:prstGeom>
          <a:noFill/>
          <a:ln>
            <a:noFill/>
          </a:ln>
        </p:spPr>
        <p:txBody>
          <a:bodyPr spcFirstLastPara="1" wrap="square" lIns="91433" tIns="45700" rIns="91433" bIns="45700" anchor="t" anchorCtr="0">
            <a:noAutofit/>
          </a:bodyPr>
          <a:lstStyle/>
          <a:p>
            <a:pPr marL="457189" indent="-423323">
              <a:lnSpc>
                <a:spcPct val="100000"/>
              </a:lnSpc>
              <a:spcBef>
                <a:spcPts val="1867"/>
              </a:spcBef>
              <a:buClr>
                <a:schemeClr val="dk1"/>
              </a:buClr>
              <a:buSzPts val="2400"/>
              <a:buChar char="•"/>
            </a:pPr>
            <a:r>
              <a:rPr lang="en" sz="3200"/>
              <a:t>Goal: Sedation scores are per your ICU with a target of  “sluggish or no response to noxious stimulus.” 					(e.g. SBS -2, RASS -4)</a:t>
            </a:r>
            <a:endParaRPr sz="3200"/>
          </a:p>
          <a:p>
            <a:pPr marL="457189" indent="-423323">
              <a:lnSpc>
                <a:spcPct val="100000"/>
              </a:lnSpc>
              <a:spcBef>
                <a:spcPts val="1867"/>
              </a:spcBef>
              <a:buClr>
                <a:schemeClr val="dk1"/>
              </a:buClr>
              <a:buSzPts val="2400"/>
              <a:buChar char="•"/>
            </a:pPr>
            <a:r>
              <a:rPr lang="en" sz="3200"/>
              <a:t>Decisions regarding agents are at the jurisdiction of the clinical team with the following guidance</a:t>
            </a:r>
            <a:endParaRPr sz="3200"/>
          </a:p>
          <a:p>
            <a:pPr marL="33866" indent="0">
              <a:lnSpc>
                <a:spcPct val="100000"/>
              </a:lnSpc>
              <a:spcBef>
                <a:spcPts val="1867"/>
              </a:spcBef>
              <a:buSzPts val="2400"/>
              <a:buNone/>
            </a:pPr>
            <a:endParaRPr sz="1467"/>
          </a:p>
        </p:txBody>
      </p:sp>
      <p:sp>
        <p:nvSpPr>
          <p:cNvPr id="1865" name="Google Shape;1865;p209"/>
          <p:cNvSpPr txBox="1">
            <a:spLocks noGrp="1"/>
          </p:cNvSpPr>
          <p:nvPr>
            <p:ph type="sldNum" idx="12"/>
          </p:nvPr>
        </p:nvSpPr>
        <p:spPr>
          <a:xfrm>
            <a:off x="11330665" y="6251679"/>
            <a:ext cx="731600" cy="524800"/>
          </a:xfrm>
          <a:prstGeom prst="rect">
            <a:avLst/>
          </a:prstGeom>
          <a:noFill/>
          <a:ln>
            <a:noFill/>
          </a:ln>
        </p:spPr>
        <p:txBody>
          <a:bodyPr spcFirstLastPara="1" wrap="square" lIns="91433" tIns="45700" rIns="91433" bIns="45700" anchor="ctr" anchorCtr="0">
            <a:noAutofit/>
          </a:bodyPr>
          <a:lstStyle/>
          <a:p>
            <a:pPr defTabSz="1219170">
              <a:buClr>
                <a:srgbClr val="000000"/>
              </a:buClr>
            </a:pPr>
            <a:fld id="{00000000-1234-1234-1234-123412341234}" type="slidenum">
              <a:rPr lang="en" kern="0">
                <a:solidFill>
                  <a:srgbClr val="7F7F7F"/>
                </a:solidFill>
              </a:rPr>
              <a:pPr defTabSz="1219170">
                <a:buClr>
                  <a:srgbClr val="000000"/>
                </a:buClr>
              </a:pPr>
              <a:t>22</a:t>
            </a:fld>
            <a:endParaRPr kern="0">
              <a:solidFill>
                <a:srgbClr val="7F7F7F"/>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Shape 1869"/>
        <p:cNvGrpSpPr/>
        <p:nvPr/>
      </p:nvGrpSpPr>
      <p:grpSpPr>
        <a:xfrm>
          <a:off x="0" y="0"/>
          <a:ext cx="0" cy="0"/>
          <a:chOff x="0" y="0"/>
          <a:chExt cx="0" cy="0"/>
        </a:xfrm>
      </p:grpSpPr>
      <p:sp>
        <p:nvSpPr>
          <p:cNvPr id="1870" name="Google Shape;1870;p210"/>
          <p:cNvSpPr txBox="1">
            <a:spLocks noGrp="1"/>
          </p:cNvSpPr>
          <p:nvPr>
            <p:ph type="title"/>
          </p:nvPr>
        </p:nvSpPr>
        <p:spPr>
          <a:xfrm>
            <a:off x="415600" y="593367"/>
            <a:ext cx="11360800" cy="831200"/>
          </a:xfrm>
          <a:prstGeom prst="rect">
            <a:avLst/>
          </a:prstGeom>
          <a:noFill/>
          <a:ln>
            <a:noFill/>
          </a:ln>
        </p:spPr>
        <p:txBody>
          <a:bodyPr spcFirstLastPara="1" wrap="square" lIns="91433" tIns="45700" rIns="91433" bIns="45700" anchor="ctr" anchorCtr="0">
            <a:noAutofit/>
          </a:bodyPr>
          <a:lstStyle/>
          <a:p>
            <a:pPr>
              <a:buClr>
                <a:schemeClr val="dk1"/>
              </a:buClr>
              <a:buSzPts val="3300"/>
            </a:pPr>
            <a:r>
              <a:rPr lang="en"/>
              <a:t>Sedation and Analgesia</a:t>
            </a:r>
            <a:endParaRPr/>
          </a:p>
        </p:txBody>
      </p:sp>
      <p:sp>
        <p:nvSpPr>
          <p:cNvPr id="1871" name="Google Shape;1871;p210"/>
          <p:cNvSpPr txBox="1">
            <a:spLocks noGrp="1"/>
          </p:cNvSpPr>
          <p:nvPr>
            <p:ph type="body" idx="1"/>
          </p:nvPr>
        </p:nvSpPr>
        <p:spPr>
          <a:xfrm>
            <a:off x="415600" y="1536633"/>
            <a:ext cx="11360800" cy="4555200"/>
          </a:xfrm>
          <a:prstGeom prst="rect">
            <a:avLst/>
          </a:prstGeom>
          <a:noFill/>
          <a:ln>
            <a:noFill/>
          </a:ln>
        </p:spPr>
        <p:txBody>
          <a:bodyPr spcFirstLastPara="1" wrap="square" lIns="91433" tIns="45700" rIns="91433" bIns="45700" anchor="t" anchorCtr="0">
            <a:noAutofit/>
          </a:bodyPr>
          <a:lstStyle/>
          <a:p>
            <a:pPr marL="457189" indent="-423323">
              <a:lnSpc>
                <a:spcPct val="100000"/>
              </a:lnSpc>
              <a:spcBef>
                <a:spcPts val="1867"/>
              </a:spcBef>
              <a:buClr>
                <a:schemeClr val="dk1"/>
              </a:buClr>
              <a:buSzPts val="2400"/>
              <a:buChar char="•"/>
            </a:pPr>
            <a:r>
              <a:rPr lang="en" sz="3200"/>
              <a:t>Should be initiated as a continuous infusion with intermittent boluses to achieve goal sedation score.</a:t>
            </a:r>
            <a:endParaRPr sz="3200"/>
          </a:p>
          <a:p>
            <a:pPr marL="457189" indent="-423323">
              <a:lnSpc>
                <a:spcPct val="100000"/>
              </a:lnSpc>
              <a:spcBef>
                <a:spcPts val="1867"/>
              </a:spcBef>
              <a:buClr>
                <a:schemeClr val="dk1"/>
              </a:buClr>
              <a:buSzPts val="2400"/>
              <a:buChar char="•"/>
            </a:pPr>
            <a:r>
              <a:rPr lang="en" sz="3200"/>
              <a:t>Titrate to achieve sedation score</a:t>
            </a:r>
            <a:endParaRPr sz="3200"/>
          </a:p>
          <a:p>
            <a:pPr marL="457189" indent="-423323">
              <a:lnSpc>
                <a:spcPct val="100000"/>
              </a:lnSpc>
              <a:spcBef>
                <a:spcPts val="1867"/>
              </a:spcBef>
              <a:buClr>
                <a:schemeClr val="dk1"/>
              </a:buClr>
              <a:buSzPts val="2400"/>
              <a:buChar char="•"/>
            </a:pPr>
            <a:r>
              <a:rPr lang="en" sz="3200"/>
              <a:t>After rewarming is complete sedation goals are at the jurisdiction of the clinical team</a:t>
            </a:r>
            <a:endParaRPr sz="3200"/>
          </a:p>
          <a:p>
            <a:pPr marL="457189" indent="-220128">
              <a:lnSpc>
                <a:spcPct val="100000"/>
              </a:lnSpc>
              <a:spcBef>
                <a:spcPts val="1867"/>
              </a:spcBef>
              <a:buClr>
                <a:schemeClr val="dk1"/>
              </a:buClr>
              <a:buSzPts val="2400"/>
              <a:buNone/>
            </a:pPr>
            <a:endParaRPr sz="1467"/>
          </a:p>
        </p:txBody>
      </p:sp>
      <p:sp>
        <p:nvSpPr>
          <p:cNvPr id="1872" name="Google Shape;1872;p210"/>
          <p:cNvSpPr txBox="1">
            <a:spLocks noGrp="1"/>
          </p:cNvSpPr>
          <p:nvPr>
            <p:ph type="sldNum" idx="12"/>
          </p:nvPr>
        </p:nvSpPr>
        <p:spPr>
          <a:xfrm>
            <a:off x="11330665" y="6251679"/>
            <a:ext cx="731600" cy="524800"/>
          </a:xfrm>
          <a:prstGeom prst="rect">
            <a:avLst/>
          </a:prstGeom>
          <a:noFill/>
          <a:ln>
            <a:noFill/>
          </a:ln>
        </p:spPr>
        <p:txBody>
          <a:bodyPr spcFirstLastPara="1" wrap="square" lIns="91433" tIns="45700" rIns="91433" bIns="45700" anchor="ctr" anchorCtr="0">
            <a:noAutofit/>
          </a:bodyPr>
          <a:lstStyle/>
          <a:p>
            <a:pPr defTabSz="1219170">
              <a:buClr>
                <a:srgbClr val="000000"/>
              </a:buClr>
            </a:pPr>
            <a:fld id="{00000000-1234-1234-1234-123412341234}" type="slidenum">
              <a:rPr lang="en" kern="0">
                <a:solidFill>
                  <a:srgbClr val="7F7F7F"/>
                </a:solidFill>
              </a:rPr>
              <a:pPr defTabSz="1219170">
                <a:buClr>
                  <a:srgbClr val="000000"/>
                </a:buClr>
              </a:pPr>
              <a:t>23</a:t>
            </a:fld>
            <a:endParaRPr kern="0">
              <a:solidFill>
                <a:srgbClr val="7F7F7F"/>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876"/>
        <p:cNvGrpSpPr/>
        <p:nvPr/>
      </p:nvGrpSpPr>
      <p:grpSpPr>
        <a:xfrm>
          <a:off x="0" y="0"/>
          <a:ext cx="0" cy="0"/>
          <a:chOff x="0" y="0"/>
          <a:chExt cx="0" cy="0"/>
        </a:xfrm>
      </p:grpSpPr>
      <p:sp>
        <p:nvSpPr>
          <p:cNvPr id="1877" name="Google Shape;1877;p211"/>
          <p:cNvSpPr txBox="1">
            <a:spLocks noGrp="1"/>
          </p:cNvSpPr>
          <p:nvPr>
            <p:ph type="title"/>
          </p:nvPr>
        </p:nvSpPr>
        <p:spPr>
          <a:xfrm>
            <a:off x="415600" y="593367"/>
            <a:ext cx="11360800" cy="831200"/>
          </a:xfrm>
          <a:prstGeom prst="rect">
            <a:avLst/>
          </a:prstGeom>
          <a:noFill/>
          <a:ln>
            <a:noFill/>
          </a:ln>
        </p:spPr>
        <p:txBody>
          <a:bodyPr spcFirstLastPara="1" wrap="square" lIns="91433" tIns="45700" rIns="91433" bIns="45700" anchor="ctr" anchorCtr="0">
            <a:noAutofit/>
          </a:bodyPr>
          <a:lstStyle/>
          <a:p>
            <a:pPr>
              <a:buClr>
                <a:schemeClr val="dk1"/>
              </a:buClr>
              <a:buSzPts val="3300"/>
            </a:pPr>
            <a:r>
              <a:rPr lang="en"/>
              <a:t>Sedation and Analgesia</a:t>
            </a:r>
            <a:endParaRPr/>
          </a:p>
        </p:txBody>
      </p:sp>
      <p:sp>
        <p:nvSpPr>
          <p:cNvPr id="1878" name="Google Shape;1878;p211"/>
          <p:cNvSpPr txBox="1">
            <a:spLocks noGrp="1"/>
          </p:cNvSpPr>
          <p:nvPr>
            <p:ph type="body" idx="1"/>
          </p:nvPr>
        </p:nvSpPr>
        <p:spPr>
          <a:xfrm>
            <a:off x="415600" y="1536633"/>
            <a:ext cx="11360800" cy="4555200"/>
          </a:xfrm>
          <a:prstGeom prst="rect">
            <a:avLst/>
          </a:prstGeom>
          <a:noFill/>
          <a:ln>
            <a:noFill/>
          </a:ln>
        </p:spPr>
        <p:txBody>
          <a:bodyPr spcFirstLastPara="1" wrap="square" lIns="91433" tIns="45700" rIns="91433" bIns="45700" anchor="t" anchorCtr="0">
            <a:noAutofit/>
          </a:bodyPr>
          <a:lstStyle/>
          <a:p>
            <a:pPr marL="457189" indent="-423323">
              <a:lnSpc>
                <a:spcPct val="100000"/>
              </a:lnSpc>
              <a:spcBef>
                <a:spcPts val="1867"/>
              </a:spcBef>
              <a:buClr>
                <a:schemeClr val="dk1"/>
              </a:buClr>
              <a:buSzPts val="2400"/>
              <a:buChar char="•"/>
            </a:pPr>
            <a:r>
              <a:rPr lang="en" sz="3200"/>
              <a:t>Goal: “sluggish or no response to noxious stimulus.” </a:t>
            </a:r>
            <a:endParaRPr sz="3200"/>
          </a:p>
          <a:p>
            <a:pPr marL="457189" indent="-423323">
              <a:lnSpc>
                <a:spcPct val="100000"/>
              </a:lnSpc>
              <a:spcBef>
                <a:spcPts val="1867"/>
              </a:spcBef>
              <a:buClr>
                <a:schemeClr val="dk1"/>
              </a:buClr>
              <a:buSzPts val="2400"/>
              <a:buChar char="•"/>
            </a:pPr>
            <a:r>
              <a:rPr lang="en" sz="3200"/>
              <a:t>Common sedatives: dexmedtomidine and midazolam</a:t>
            </a:r>
            <a:endParaRPr sz="3200"/>
          </a:p>
          <a:p>
            <a:pPr marL="457189" indent="-423323">
              <a:lnSpc>
                <a:spcPct val="100000"/>
              </a:lnSpc>
              <a:spcBef>
                <a:spcPts val="1867"/>
              </a:spcBef>
              <a:buClr>
                <a:schemeClr val="dk1"/>
              </a:buClr>
              <a:buSzPts val="2400"/>
              <a:buChar char="•"/>
            </a:pPr>
            <a:r>
              <a:rPr lang="en" sz="3200"/>
              <a:t>Common analgesics: narcotics</a:t>
            </a:r>
            <a:endParaRPr sz="3200"/>
          </a:p>
          <a:p>
            <a:pPr marL="457189" indent="-423323">
              <a:lnSpc>
                <a:spcPct val="100000"/>
              </a:lnSpc>
              <a:spcBef>
                <a:spcPts val="1867"/>
              </a:spcBef>
              <a:buClr>
                <a:schemeClr val="dk1"/>
              </a:buClr>
              <a:buSzPts val="2400"/>
              <a:buChar char="•"/>
            </a:pPr>
            <a:r>
              <a:rPr lang="en" sz="3200"/>
              <a:t>If after the first 4 hours of intervention the patient has no clinical response to noxious stimulus sedative and analgesics can be weaned</a:t>
            </a:r>
            <a:endParaRPr sz="3200"/>
          </a:p>
          <a:p>
            <a:pPr marL="457189" indent="-423323">
              <a:lnSpc>
                <a:spcPct val="100000"/>
              </a:lnSpc>
              <a:spcBef>
                <a:spcPts val="1867"/>
              </a:spcBef>
              <a:buClr>
                <a:schemeClr val="dk1"/>
              </a:buClr>
              <a:buSzPts val="2400"/>
              <a:buChar char="•"/>
            </a:pPr>
            <a:r>
              <a:rPr lang="en" sz="3200"/>
              <a:t>May wean off after 24 h if  no response to noxious stimulus.</a:t>
            </a:r>
            <a:endParaRPr sz="3200"/>
          </a:p>
        </p:txBody>
      </p:sp>
      <p:sp>
        <p:nvSpPr>
          <p:cNvPr id="1879" name="Google Shape;1879;p211"/>
          <p:cNvSpPr txBox="1">
            <a:spLocks noGrp="1"/>
          </p:cNvSpPr>
          <p:nvPr>
            <p:ph type="sldNum" idx="12"/>
          </p:nvPr>
        </p:nvSpPr>
        <p:spPr>
          <a:xfrm>
            <a:off x="11330665" y="6251679"/>
            <a:ext cx="731600" cy="524800"/>
          </a:xfrm>
          <a:prstGeom prst="rect">
            <a:avLst/>
          </a:prstGeom>
          <a:noFill/>
          <a:ln>
            <a:noFill/>
          </a:ln>
        </p:spPr>
        <p:txBody>
          <a:bodyPr spcFirstLastPara="1" wrap="square" lIns="91433" tIns="45700" rIns="91433" bIns="45700" anchor="ctr" anchorCtr="0">
            <a:noAutofit/>
          </a:bodyPr>
          <a:lstStyle/>
          <a:p>
            <a:pPr defTabSz="1219170">
              <a:buClr>
                <a:srgbClr val="000000"/>
              </a:buClr>
            </a:pPr>
            <a:fld id="{00000000-1234-1234-1234-123412341234}" type="slidenum">
              <a:rPr lang="en" kern="0">
                <a:solidFill>
                  <a:srgbClr val="7F7F7F"/>
                </a:solidFill>
              </a:rPr>
              <a:pPr defTabSz="1219170">
                <a:buClr>
                  <a:srgbClr val="000000"/>
                </a:buClr>
              </a:pPr>
              <a:t>24</a:t>
            </a:fld>
            <a:endParaRPr kern="0">
              <a:solidFill>
                <a:srgbClr val="7F7F7F"/>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Shape 1883"/>
        <p:cNvGrpSpPr/>
        <p:nvPr/>
      </p:nvGrpSpPr>
      <p:grpSpPr>
        <a:xfrm>
          <a:off x="0" y="0"/>
          <a:ext cx="0" cy="0"/>
          <a:chOff x="0" y="0"/>
          <a:chExt cx="0" cy="0"/>
        </a:xfrm>
      </p:grpSpPr>
      <p:sp>
        <p:nvSpPr>
          <p:cNvPr id="1884" name="Google Shape;1884;p212"/>
          <p:cNvSpPr txBox="1">
            <a:spLocks noGrp="1"/>
          </p:cNvSpPr>
          <p:nvPr>
            <p:ph type="title"/>
          </p:nvPr>
        </p:nvSpPr>
        <p:spPr>
          <a:xfrm>
            <a:off x="415600" y="593367"/>
            <a:ext cx="11360800" cy="831200"/>
          </a:xfrm>
          <a:prstGeom prst="rect">
            <a:avLst/>
          </a:prstGeom>
          <a:noFill/>
          <a:ln>
            <a:noFill/>
          </a:ln>
        </p:spPr>
        <p:txBody>
          <a:bodyPr spcFirstLastPara="1" wrap="square" lIns="91433" tIns="45700" rIns="91433" bIns="45700" anchor="ctr" anchorCtr="0">
            <a:noAutofit/>
          </a:bodyPr>
          <a:lstStyle/>
          <a:p>
            <a:pPr>
              <a:buClr>
                <a:schemeClr val="dk1"/>
              </a:buClr>
              <a:buSzPts val="3300"/>
            </a:pPr>
            <a:r>
              <a:rPr lang="en"/>
              <a:t>Shivering</a:t>
            </a:r>
            <a:endParaRPr/>
          </a:p>
        </p:txBody>
      </p:sp>
      <p:sp>
        <p:nvSpPr>
          <p:cNvPr id="1885" name="Google Shape;1885;p212"/>
          <p:cNvSpPr txBox="1">
            <a:spLocks noGrp="1"/>
          </p:cNvSpPr>
          <p:nvPr>
            <p:ph type="body" idx="1"/>
          </p:nvPr>
        </p:nvSpPr>
        <p:spPr>
          <a:xfrm>
            <a:off x="415600" y="1536633"/>
            <a:ext cx="11360800" cy="4555200"/>
          </a:xfrm>
          <a:prstGeom prst="rect">
            <a:avLst/>
          </a:prstGeom>
          <a:noFill/>
          <a:ln>
            <a:noFill/>
          </a:ln>
        </p:spPr>
        <p:txBody>
          <a:bodyPr spcFirstLastPara="1" wrap="square" lIns="91433" tIns="45700" rIns="91433" bIns="45700" anchor="t" anchorCtr="0">
            <a:noAutofit/>
          </a:bodyPr>
          <a:lstStyle/>
          <a:p>
            <a:pPr marL="457189" indent="-423323">
              <a:lnSpc>
                <a:spcPct val="100000"/>
              </a:lnSpc>
              <a:spcBef>
                <a:spcPts val="1867"/>
              </a:spcBef>
              <a:buClr>
                <a:schemeClr val="dk1"/>
              </a:buClr>
              <a:buSzPts val="2400"/>
              <a:buChar char="•"/>
            </a:pPr>
            <a:r>
              <a:rPr lang="en" sz="3200"/>
              <a:t>Occurs during induction and rewarming when above 34 C</a:t>
            </a:r>
            <a:endParaRPr sz="3200"/>
          </a:p>
          <a:p>
            <a:pPr marL="457189" indent="-423323">
              <a:lnSpc>
                <a:spcPct val="100000"/>
              </a:lnSpc>
              <a:spcBef>
                <a:spcPts val="1867"/>
              </a:spcBef>
              <a:buClr>
                <a:schemeClr val="dk1"/>
              </a:buClr>
              <a:buSzPts val="2400"/>
              <a:buChar char="•"/>
            </a:pPr>
            <a:r>
              <a:rPr lang="en" sz="3200"/>
              <a:t>Shivering will slow cooling to a goal temperature.</a:t>
            </a:r>
            <a:endParaRPr sz="3200"/>
          </a:p>
          <a:p>
            <a:pPr marL="457189" indent="-423323">
              <a:lnSpc>
                <a:spcPct val="100000"/>
              </a:lnSpc>
              <a:spcBef>
                <a:spcPts val="1867"/>
              </a:spcBef>
              <a:buClr>
                <a:schemeClr val="dk1"/>
              </a:buClr>
              <a:buSzPts val="2400"/>
              <a:buChar char="•"/>
            </a:pPr>
            <a:r>
              <a:rPr lang="en" sz="3200"/>
              <a:t>Makes it more difficult to maintain target temperature</a:t>
            </a:r>
            <a:endParaRPr sz="3200"/>
          </a:p>
          <a:p>
            <a:pPr marL="457189" indent="-423323">
              <a:lnSpc>
                <a:spcPct val="100000"/>
              </a:lnSpc>
              <a:spcBef>
                <a:spcPts val="1867"/>
              </a:spcBef>
              <a:buClr>
                <a:schemeClr val="dk1"/>
              </a:buClr>
              <a:buSzPts val="2400"/>
              <a:buChar char="•"/>
            </a:pPr>
            <a:r>
              <a:rPr lang="en" sz="3200"/>
              <a:t>May be uncomfortable for patients</a:t>
            </a:r>
            <a:endParaRPr sz="3200"/>
          </a:p>
          <a:p>
            <a:pPr marL="457189" indent="-423323">
              <a:lnSpc>
                <a:spcPct val="100000"/>
              </a:lnSpc>
              <a:spcBef>
                <a:spcPts val="1867"/>
              </a:spcBef>
              <a:buClr>
                <a:schemeClr val="dk1"/>
              </a:buClr>
              <a:buSzPts val="2400"/>
              <a:buChar char="•"/>
            </a:pPr>
            <a:r>
              <a:rPr lang="en" sz="3200"/>
              <a:t>Adversely affect the patient’s metabolic needs </a:t>
            </a:r>
            <a:endParaRPr sz="3200"/>
          </a:p>
        </p:txBody>
      </p:sp>
      <p:sp>
        <p:nvSpPr>
          <p:cNvPr id="1886" name="Google Shape;1886;p212"/>
          <p:cNvSpPr txBox="1">
            <a:spLocks noGrp="1"/>
          </p:cNvSpPr>
          <p:nvPr>
            <p:ph type="sldNum" idx="12"/>
          </p:nvPr>
        </p:nvSpPr>
        <p:spPr>
          <a:xfrm>
            <a:off x="11330665" y="6251679"/>
            <a:ext cx="731600" cy="524800"/>
          </a:xfrm>
          <a:prstGeom prst="rect">
            <a:avLst/>
          </a:prstGeom>
          <a:noFill/>
          <a:ln>
            <a:noFill/>
          </a:ln>
        </p:spPr>
        <p:txBody>
          <a:bodyPr spcFirstLastPara="1" wrap="square" lIns="91433" tIns="45700" rIns="91433" bIns="45700" anchor="ctr" anchorCtr="0">
            <a:noAutofit/>
          </a:bodyPr>
          <a:lstStyle/>
          <a:p>
            <a:pPr defTabSz="1219170">
              <a:buClr>
                <a:srgbClr val="000000"/>
              </a:buClr>
            </a:pPr>
            <a:fld id="{00000000-1234-1234-1234-123412341234}" type="slidenum">
              <a:rPr lang="en" kern="0">
                <a:solidFill>
                  <a:srgbClr val="7F7F7F"/>
                </a:solidFill>
              </a:rPr>
              <a:pPr defTabSz="1219170">
                <a:buClr>
                  <a:srgbClr val="000000"/>
                </a:buClr>
              </a:pPr>
              <a:t>25</a:t>
            </a:fld>
            <a:endParaRPr kern="0">
              <a:solidFill>
                <a:srgbClr val="7F7F7F"/>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890"/>
        <p:cNvGrpSpPr/>
        <p:nvPr/>
      </p:nvGrpSpPr>
      <p:grpSpPr>
        <a:xfrm>
          <a:off x="0" y="0"/>
          <a:ext cx="0" cy="0"/>
          <a:chOff x="0" y="0"/>
          <a:chExt cx="0" cy="0"/>
        </a:xfrm>
      </p:grpSpPr>
      <p:sp>
        <p:nvSpPr>
          <p:cNvPr id="1891" name="Google Shape;1891;p213"/>
          <p:cNvSpPr txBox="1">
            <a:spLocks noGrp="1"/>
          </p:cNvSpPr>
          <p:nvPr>
            <p:ph type="title"/>
          </p:nvPr>
        </p:nvSpPr>
        <p:spPr>
          <a:xfrm>
            <a:off x="415600" y="593367"/>
            <a:ext cx="11360800" cy="831200"/>
          </a:xfrm>
          <a:prstGeom prst="rect">
            <a:avLst/>
          </a:prstGeom>
          <a:noFill/>
          <a:ln>
            <a:noFill/>
          </a:ln>
        </p:spPr>
        <p:txBody>
          <a:bodyPr spcFirstLastPara="1" wrap="square" lIns="91433" tIns="45700" rIns="91433" bIns="45700" anchor="ctr" anchorCtr="0">
            <a:noAutofit/>
          </a:bodyPr>
          <a:lstStyle/>
          <a:p>
            <a:pPr>
              <a:buClr>
                <a:schemeClr val="dk1"/>
              </a:buClr>
              <a:buSzPts val="3300"/>
            </a:pPr>
            <a:r>
              <a:rPr lang="en"/>
              <a:t>Shivering</a:t>
            </a:r>
            <a:endParaRPr/>
          </a:p>
        </p:txBody>
      </p:sp>
      <p:sp>
        <p:nvSpPr>
          <p:cNvPr id="1892" name="Google Shape;1892;p213"/>
          <p:cNvSpPr txBox="1">
            <a:spLocks noGrp="1"/>
          </p:cNvSpPr>
          <p:nvPr>
            <p:ph type="body" idx="1"/>
          </p:nvPr>
        </p:nvSpPr>
        <p:spPr>
          <a:xfrm>
            <a:off x="415600" y="1536633"/>
            <a:ext cx="11360800" cy="4555200"/>
          </a:xfrm>
          <a:prstGeom prst="rect">
            <a:avLst/>
          </a:prstGeom>
          <a:noFill/>
          <a:ln>
            <a:noFill/>
          </a:ln>
        </p:spPr>
        <p:txBody>
          <a:bodyPr spcFirstLastPara="1" wrap="square" lIns="91433" tIns="45700" rIns="91433" bIns="45700" anchor="t" anchorCtr="0">
            <a:noAutofit/>
          </a:bodyPr>
          <a:lstStyle/>
          <a:p>
            <a:pPr marL="457189" indent="-423323">
              <a:lnSpc>
                <a:spcPct val="100000"/>
              </a:lnSpc>
              <a:spcBef>
                <a:spcPts val="1867"/>
              </a:spcBef>
              <a:buClr>
                <a:schemeClr val="dk1"/>
              </a:buClr>
              <a:buSzPts val="2400"/>
              <a:buChar char="•"/>
            </a:pPr>
            <a:r>
              <a:rPr lang="en" sz="3200"/>
              <a:t>Goal: prevent and treat shivering</a:t>
            </a:r>
            <a:endParaRPr sz="3200"/>
          </a:p>
          <a:p>
            <a:pPr marL="457189" indent="-423323">
              <a:lnSpc>
                <a:spcPct val="100000"/>
              </a:lnSpc>
              <a:spcBef>
                <a:spcPts val="1867"/>
              </a:spcBef>
              <a:buClr>
                <a:schemeClr val="dk1"/>
              </a:buClr>
              <a:buSzPts val="2400"/>
              <a:buChar char="•"/>
            </a:pPr>
            <a:r>
              <a:rPr lang="en" sz="3200"/>
              <a:t>May be subclinical and difficult to detect</a:t>
            </a:r>
            <a:endParaRPr sz="3200"/>
          </a:p>
          <a:p>
            <a:pPr marL="457189" indent="-423323">
              <a:lnSpc>
                <a:spcPct val="100000"/>
              </a:lnSpc>
              <a:spcBef>
                <a:spcPts val="1867"/>
              </a:spcBef>
              <a:buClr>
                <a:schemeClr val="dk1"/>
              </a:buClr>
              <a:buSzPts val="2400"/>
              <a:buChar char="•"/>
            </a:pPr>
            <a:r>
              <a:rPr lang="en" sz="3200"/>
              <a:t>May be difficult to differentiate from seizures or myoclonus</a:t>
            </a:r>
            <a:endParaRPr sz="3200"/>
          </a:p>
          <a:p>
            <a:pPr marL="457189" indent="-423323">
              <a:lnSpc>
                <a:spcPct val="100000"/>
              </a:lnSpc>
              <a:spcBef>
                <a:spcPts val="1867"/>
              </a:spcBef>
              <a:buClr>
                <a:schemeClr val="dk1"/>
              </a:buClr>
              <a:buSzPts val="2400"/>
              <a:buChar char="•"/>
            </a:pPr>
            <a:r>
              <a:rPr lang="en" sz="3200"/>
              <a:t>Sites that have shivering scores and protocols can use them</a:t>
            </a:r>
            <a:endParaRPr sz="3200"/>
          </a:p>
          <a:p>
            <a:pPr marL="457189" indent="-423323">
              <a:lnSpc>
                <a:spcPct val="100000"/>
              </a:lnSpc>
              <a:spcBef>
                <a:spcPts val="1867"/>
              </a:spcBef>
              <a:buClr>
                <a:schemeClr val="dk1"/>
              </a:buClr>
              <a:buSzPts val="2400"/>
              <a:buChar char="•"/>
            </a:pPr>
            <a:r>
              <a:rPr lang="en" sz="3200"/>
              <a:t>Treatments: Dexmedtomidine, Demerol, shin counterwarming, neuromuscular blockade</a:t>
            </a:r>
            <a:endParaRPr sz="3200"/>
          </a:p>
        </p:txBody>
      </p:sp>
      <p:sp>
        <p:nvSpPr>
          <p:cNvPr id="1893" name="Google Shape;1893;p213"/>
          <p:cNvSpPr txBox="1">
            <a:spLocks noGrp="1"/>
          </p:cNvSpPr>
          <p:nvPr>
            <p:ph type="sldNum" idx="12"/>
          </p:nvPr>
        </p:nvSpPr>
        <p:spPr>
          <a:xfrm>
            <a:off x="11330665" y="6251679"/>
            <a:ext cx="731600" cy="524800"/>
          </a:xfrm>
          <a:prstGeom prst="rect">
            <a:avLst/>
          </a:prstGeom>
          <a:noFill/>
          <a:ln>
            <a:noFill/>
          </a:ln>
        </p:spPr>
        <p:txBody>
          <a:bodyPr spcFirstLastPara="1" wrap="square" lIns="91433" tIns="45700" rIns="91433" bIns="45700" anchor="ctr" anchorCtr="0">
            <a:noAutofit/>
          </a:bodyPr>
          <a:lstStyle/>
          <a:p>
            <a:pPr defTabSz="1219170">
              <a:buClr>
                <a:srgbClr val="000000"/>
              </a:buClr>
            </a:pPr>
            <a:fld id="{00000000-1234-1234-1234-123412341234}" type="slidenum">
              <a:rPr lang="en" kern="0">
                <a:solidFill>
                  <a:srgbClr val="7F7F7F"/>
                </a:solidFill>
              </a:rPr>
              <a:pPr defTabSz="1219170">
                <a:buClr>
                  <a:srgbClr val="000000"/>
                </a:buClr>
              </a:pPr>
              <a:t>26</a:t>
            </a:fld>
            <a:endParaRPr kern="0">
              <a:solidFill>
                <a:srgbClr val="7F7F7F"/>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897"/>
        <p:cNvGrpSpPr/>
        <p:nvPr/>
      </p:nvGrpSpPr>
      <p:grpSpPr>
        <a:xfrm>
          <a:off x="0" y="0"/>
          <a:ext cx="0" cy="0"/>
          <a:chOff x="0" y="0"/>
          <a:chExt cx="0" cy="0"/>
        </a:xfrm>
      </p:grpSpPr>
      <p:sp>
        <p:nvSpPr>
          <p:cNvPr id="1898" name="Google Shape;1898;p214"/>
          <p:cNvSpPr txBox="1">
            <a:spLocks noGrp="1"/>
          </p:cNvSpPr>
          <p:nvPr>
            <p:ph type="title"/>
          </p:nvPr>
        </p:nvSpPr>
        <p:spPr>
          <a:xfrm>
            <a:off x="415600" y="3013400"/>
            <a:ext cx="11360800" cy="831200"/>
          </a:xfrm>
          <a:prstGeom prst="rect">
            <a:avLst/>
          </a:prstGeom>
          <a:noFill/>
          <a:ln>
            <a:noFill/>
          </a:ln>
        </p:spPr>
        <p:txBody>
          <a:bodyPr spcFirstLastPara="1" wrap="square" lIns="91433" tIns="45700" rIns="91433" bIns="45700" anchor="ctr" anchorCtr="0">
            <a:noAutofit/>
          </a:bodyPr>
          <a:lstStyle/>
          <a:p>
            <a:pPr>
              <a:buClr>
                <a:schemeClr val="dk1"/>
              </a:buClr>
              <a:buSzPts val="3300"/>
            </a:pPr>
            <a:r>
              <a:rPr lang="en" sz="4400"/>
              <a:t>Physiological Goals and Management</a:t>
            </a:r>
            <a:endParaRPr sz="4400"/>
          </a:p>
        </p:txBody>
      </p:sp>
      <p:sp>
        <p:nvSpPr>
          <p:cNvPr id="1899" name="Google Shape;1899;p214"/>
          <p:cNvSpPr txBox="1">
            <a:spLocks noGrp="1"/>
          </p:cNvSpPr>
          <p:nvPr>
            <p:ph type="sldNum" idx="12"/>
          </p:nvPr>
        </p:nvSpPr>
        <p:spPr>
          <a:xfrm>
            <a:off x="11330665" y="6251679"/>
            <a:ext cx="731600" cy="524800"/>
          </a:xfrm>
          <a:prstGeom prst="rect">
            <a:avLst/>
          </a:prstGeom>
        </p:spPr>
        <p:txBody>
          <a:bodyPr spcFirstLastPara="1" wrap="square" lIns="121900" tIns="121900" rIns="121900" bIns="121900" anchor="ctr" anchorCtr="0">
            <a:normAutofit/>
          </a:bodyPr>
          <a:lstStyle/>
          <a:p>
            <a:pPr defTabSz="1219170">
              <a:buClr>
                <a:srgbClr val="000000"/>
              </a:buClr>
            </a:pPr>
            <a:fld id="{00000000-1234-1234-1234-123412341234}" type="slidenum">
              <a:rPr lang="en" kern="0">
                <a:solidFill>
                  <a:srgbClr val="7F7F7F"/>
                </a:solidFill>
              </a:rPr>
              <a:pPr defTabSz="1219170">
                <a:buClr>
                  <a:srgbClr val="000000"/>
                </a:buClr>
              </a:pPr>
              <a:t>27</a:t>
            </a:fld>
            <a:endParaRPr kern="0">
              <a:solidFill>
                <a:srgbClr val="7F7F7F"/>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903"/>
        <p:cNvGrpSpPr/>
        <p:nvPr/>
      </p:nvGrpSpPr>
      <p:grpSpPr>
        <a:xfrm>
          <a:off x="0" y="0"/>
          <a:ext cx="0" cy="0"/>
          <a:chOff x="0" y="0"/>
          <a:chExt cx="0" cy="0"/>
        </a:xfrm>
      </p:grpSpPr>
      <p:pic>
        <p:nvPicPr>
          <p:cNvPr id="1904" name="Google Shape;1904;p215"/>
          <p:cNvPicPr preferRelativeResize="0"/>
          <p:nvPr/>
        </p:nvPicPr>
        <p:blipFill>
          <a:blip r:embed="rId3">
            <a:alphaModFix/>
          </a:blip>
          <a:stretch>
            <a:fillRect/>
          </a:stretch>
        </p:blipFill>
        <p:spPr>
          <a:xfrm>
            <a:off x="203200" y="203200"/>
            <a:ext cx="11785600" cy="2206755"/>
          </a:xfrm>
          <a:prstGeom prst="rect">
            <a:avLst/>
          </a:prstGeom>
          <a:noFill/>
          <a:ln>
            <a:noFill/>
          </a:ln>
        </p:spPr>
      </p:pic>
      <p:pic>
        <p:nvPicPr>
          <p:cNvPr id="1905" name="Google Shape;1905;p215"/>
          <p:cNvPicPr preferRelativeResize="0"/>
          <p:nvPr/>
        </p:nvPicPr>
        <p:blipFill>
          <a:blip r:embed="rId4">
            <a:alphaModFix/>
          </a:blip>
          <a:stretch>
            <a:fillRect/>
          </a:stretch>
        </p:blipFill>
        <p:spPr>
          <a:xfrm>
            <a:off x="608067" y="169167"/>
            <a:ext cx="10975851" cy="6519667"/>
          </a:xfrm>
          <a:prstGeom prst="rect">
            <a:avLst/>
          </a:prstGeom>
          <a:noFill/>
          <a:ln>
            <a:noFill/>
          </a:ln>
        </p:spPr>
      </p:pic>
      <p:pic>
        <p:nvPicPr>
          <p:cNvPr id="1906" name="Google Shape;1906;p215"/>
          <p:cNvPicPr preferRelativeResize="0"/>
          <p:nvPr/>
        </p:nvPicPr>
        <p:blipFill>
          <a:blip r:embed="rId5">
            <a:alphaModFix/>
          </a:blip>
          <a:stretch>
            <a:fillRect/>
          </a:stretch>
        </p:blipFill>
        <p:spPr>
          <a:xfrm>
            <a:off x="300467" y="1873267"/>
            <a:ext cx="11591068" cy="1118800"/>
          </a:xfrm>
          <a:prstGeom prst="rect">
            <a:avLst/>
          </a:prstGeom>
          <a:noFill/>
          <a:ln>
            <a:noFill/>
          </a:ln>
        </p:spPr>
      </p:pic>
      <p:pic>
        <p:nvPicPr>
          <p:cNvPr id="1907" name="Google Shape;1907;p215"/>
          <p:cNvPicPr preferRelativeResize="0"/>
          <p:nvPr/>
        </p:nvPicPr>
        <p:blipFill>
          <a:blip r:embed="rId6">
            <a:alphaModFix/>
          </a:blip>
          <a:stretch>
            <a:fillRect/>
          </a:stretch>
        </p:blipFill>
        <p:spPr>
          <a:xfrm>
            <a:off x="719699" y="3492467"/>
            <a:ext cx="10498701" cy="2430567"/>
          </a:xfrm>
          <a:prstGeom prst="rect">
            <a:avLst/>
          </a:prstGeom>
          <a:noFill/>
          <a:ln>
            <a:noFill/>
          </a:ln>
        </p:spPr>
      </p:pic>
      <p:sp>
        <p:nvSpPr>
          <p:cNvPr id="1908" name="Google Shape;1908;p215"/>
          <p:cNvSpPr txBox="1">
            <a:spLocks noGrp="1"/>
          </p:cNvSpPr>
          <p:nvPr>
            <p:ph type="sldNum" idx="12"/>
          </p:nvPr>
        </p:nvSpPr>
        <p:spPr>
          <a:xfrm>
            <a:off x="11330665" y="6251679"/>
            <a:ext cx="731600" cy="524800"/>
          </a:xfrm>
          <a:prstGeom prst="rect">
            <a:avLst/>
          </a:prstGeom>
        </p:spPr>
        <p:txBody>
          <a:bodyPr spcFirstLastPara="1" wrap="square" lIns="121900" tIns="121900" rIns="121900" bIns="121900" anchor="ctr" anchorCtr="0">
            <a:normAutofit/>
          </a:bodyPr>
          <a:lstStyle/>
          <a:p>
            <a:pPr defTabSz="1219170">
              <a:buClr>
                <a:srgbClr val="000000"/>
              </a:buClr>
            </a:pPr>
            <a:fld id="{00000000-1234-1234-1234-123412341234}" type="slidenum">
              <a:rPr lang="en" kern="0">
                <a:solidFill>
                  <a:srgbClr val="7F7F7F"/>
                </a:solidFill>
              </a:rPr>
              <a:pPr defTabSz="1219170">
                <a:buClr>
                  <a:srgbClr val="000000"/>
                </a:buClr>
              </a:pPr>
              <a:t>28</a:t>
            </a:fld>
            <a:endParaRPr kern="0">
              <a:solidFill>
                <a:srgbClr val="7F7F7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04"/>
                                        </p:tgtEl>
                                        <p:attrNameLst>
                                          <p:attrName>style.visibility</p:attrName>
                                        </p:attrNameLst>
                                      </p:cBhvr>
                                      <p:to>
                                        <p:strVal val="visible"/>
                                      </p:to>
                                    </p:set>
                                    <p:animEffect transition="in" filter="fade">
                                      <p:cBhvr>
                                        <p:cTn id="7" dur="1000"/>
                                        <p:tgtEl>
                                          <p:spTgt spid="190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05"/>
                                        </p:tgtEl>
                                        <p:attrNameLst>
                                          <p:attrName>style.visibility</p:attrName>
                                        </p:attrNameLst>
                                      </p:cBhvr>
                                      <p:to>
                                        <p:strVal val="visible"/>
                                      </p:to>
                                    </p:set>
                                    <p:animEffect transition="in" filter="fade">
                                      <p:cBhvr>
                                        <p:cTn id="12" dur="1000"/>
                                        <p:tgtEl>
                                          <p:spTgt spid="190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06"/>
                                        </p:tgtEl>
                                        <p:attrNameLst>
                                          <p:attrName>style.visibility</p:attrName>
                                        </p:attrNameLst>
                                      </p:cBhvr>
                                      <p:to>
                                        <p:strVal val="visible"/>
                                      </p:to>
                                    </p:set>
                                    <p:animEffect transition="in" filter="fade">
                                      <p:cBhvr>
                                        <p:cTn id="17" dur="1000"/>
                                        <p:tgtEl>
                                          <p:spTgt spid="190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907"/>
                                        </p:tgtEl>
                                        <p:attrNameLst>
                                          <p:attrName>style.visibility</p:attrName>
                                        </p:attrNameLst>
                                      </p:cBhvr>
                                      <p:to>
                                        <p:strVal val="visible"/>
                                      </p:to>
                                    </p:set>
                                    <p:animEffect transition="in" filter="fade">
                                      <p:cBhvr>
                                        <p:cTn id="22" dur="1000"/>
                                        <p:tgtEl>
                                          <p:spTgt spid="190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905"/>
                                        </p:tgtEl>
                                        <p:attrNameLst>
                                          <p:attrName>style.visibility</p:attrName>
                                        </p:attrNameLst>
                                      </p:cBhvr>
                                      <p:to>
                                        <p:strVal val="visible"/>
                                      </p:to>
                                    </p:set>
                                    <p:animEffect transition="in" filter="fade">
                                      <p:cBhvr>
                                        <p:cTn id="27" dur="1000"/>
                                        <p:tgtEl>
                                          <p:spTgt spid="19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912"/>
        <p:cNvGrpSpPr/>
        <p:nvPr/>
      </p:nvGrpSpPr>
      <p:grpSpPr>
        <a:xfrm>
          <a:off x="0" y="0"/>
          <a:ext cx="0" cy="0"/>
          <a:chOff x="0" y="0"/>
          <a:chExt cx="0" cy="0"/>
        </a:xfrm>
      </p:grpSpPr>
      <p:sp>
        <p:nvSpPr>
          <p:cNvPr id="1913" name="Google Shape;1913;p216"/>
          <p:cNvSpPr txBox="1">
            <a:spLocks noGrp="1"/>
          </p:cNvSpPr>
          <p:nvPr>
            <p:ph type="title"/>
          </p:nvPr>
        </p:nvSpPr>
        <p:spPr>
          <a:xfrm>
            <a:off x="415600" y="593367"/>
            <a:ext cx="11360800" cy="831200"/>
          </a:xfrm>
          <a:prstGeom prst="rect">
            <a:avLst/>
          </a:prstGeom>
        </p:spPr>
        <p:txBody>
          <a:bodyPr spcFirstLastPara="1" wrap="square" lIns="121900" tIns="121900" rIns="121900" bIns="121900" anchor="t" anchorCtr="0">
            <a:normAutofit/>
          </a:bodyPr>
          <a:lstStyle/>
          <a:p>
            <a:r>
              <a:rPr lang="en"/>
              <a:t>Post Arrest Brain Injury</a:t>
            </a:r>
            <a:endParaRPr/>
          </a:p>
        </p:txBody>
      </p:sp>
      <p:pic>
        <p:nvPicPr>
          <p:cNvPr id="1914" name="Google Shape;1914;p216"/>
          <p:cNvPicPr preferRelativeResize="0"/>
          <p:nvPr/>
        </p:nvPicPr>
        <p:blipFill>
          <a:blip r:embed="rId3">
            <a:alphaModFix/>
          </a:blip>
          <a:stretch>
            <a:fillRect/>
          </a:stretch>
        </p:blipFill>
        <p:spPr>
          <a:xfrm>
            <a:off x="913068" y="1520267"/>
            <a:ext cx="10365865" cy="5027035"/>
          </a:xfrm>
          <a:prstGeom prst="rect">
            <a:avLst/>
          </a:prstGeom>
          <a:noFill/>
          <a:ln>
            <a:noFill/>
          </a:ln>
        </p:spPr>
      </p:pic>
      <p:sp>
        <p:nvSpPr>
          <p:cNvPr id="1915" name="Google Shape;1915;p216"/>
          <p:cNvSpPr txBox="1">
            <a:spLocks noGrp="1"/>
          </p:cNvSpPr>
          <p:nvPr>
            <p:ph type="sldNum" idx="12"/>
          </p:nvPr>
        </p:nvSpPr>
        <p:spPr>
          <a:xfrm>
            <a:off x="11330665" y="6251679"/>
            <a:ext cx="731600" cy="524800"/>
          </a:xfrm>
          <a:prstGeom prst="rect">
            <a:avLst/>
          </a:prstGeom>
        </p:spPr>
        <p:txBody>
          <a:bodyPr spcFirstLastPara="1" wrap="square" lIns="121900" tIns="121900" rIns="121900" bIns="121900" anchor="ctr" anchorCtr="0">
            <a:normAutofit/>
          </a:bodyPr>
          <a:lstStyle/>
          <a:p>
            <a:pPr defTabSz="1219170">
              <a:buClr>
                <a:srgbClr val="000000"/>
              </a:buClr>
            </a:pPr>
            <a:fld id="{00000000-1234-1234-1234-123412341234}" type="slidenum">
              <a:rPr lang="en" kern="0">
                <a:solidFill>
                  <a:srgbClr val="7F7F7F"/>
                </a:solidFill>
              </a:rPr>
              <a:pPr defTabSz="1219170">
                <a:buClr>
                  <a:srgbClr val="000000"/>
                </a:buClr>
              </a:pPr>
              <a:t>29</a:t>
            </a:fld>
            <a:endParaRPr kern="0">
              <a:solidFill>
                <a:srgbClr val="7F7F7F"/>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04"/>
        <p:cNvGrpSpPr/>
        <p:nvPr/>
      </p:nvGrpSpPr>
      <p:grpSpPr>
        <a:xfrm>
          <a:off x="0" y="0"/>
          <a:ext cx="0" cy="0"/>
          <a:chOff x="0" y="0"/>
          <a:chExt cx="0" cy="0"/>
        </a:xfrm>
      </p:grpSpPr>
      <p:sp>
        <p:nvSpPr>
          <p:cNvPr id="1705" name="Google Shape;1705;p190"/>
          <p:cNvSpPr txBox="1">
            <a:spLocks noGrp="1"/>
          </p:cNvSpPr>
          <p:nvPr>
            <p:ph type="title"/>
          </p:nvPr>
        </p:nvSpPr>
        <p:spPr>
          <a:xfrm>
            <a:off x="415600" y="593367"/>
            <a:ext cx="11360800" cy="831200"/>
          </a:xfrm>
          <a:prstGeom prst="rect">
            <a:avLst/>
          </a:prstGeom>
          <a:noFill/>
          <a:ln>
            <a:noFill/>
          </a:ln>
        </p:spPr>
        <p:txBody>
          <a:bodyPr spcFirstLastPara="1" wrap="square" lIns="91433" tIns="45700" rIns="91433" bIns="45700" anchor="ctr" anchorCtr="0">
            <a:noAutofit/>
          </a:bodyPr>
          <a:lstStyle/>
          <a:p>
            <a:pPr>
              <a:buClr>
                <a:schemeClr val="dk1"/>
              </a:buClr>
              <a:buSzPts val="3300"/>
            </a:pPr>
            <a:r>
              <a:rPr lang="en" sz="3600"/>
              <a:t>Objectives</a:t>
            </a:r>
            <a:endParaRPr sz="3600"/>
          </a:p>
        </p:txBody>
      </p:sp>
      <p:sp>
        <p:nvSpPr>
          <p:cNvPr id="1706" name="Google Shape;1706;p190"/>
          <p:cNvSpPr txBox="1">
            <a:spLocks noGrp="1"/>
          </p:cNvSpPr>
          <p:nvPr>
            <p:ph type="body" idx="1"/>
          </p:nvPr>
        </p:nvSpPr>
        <p:spPr>
          <a:xfrm>
            <a:off x="415600" y="1536633"/>
            <a:ext cx="11360800" cy="4555200"/>
          </a:xfrm>
          <a:prstGeom prst="rect">
            <a:avLst/>
          </a:prstGeom>
          <a:noFill/>
          <a:ln>
            <a:noFill/>
          </a:ln>
        </p:spPr>
        <p:txBody>
          <a:bodyPr spcFirstLastPara="1" wrap="square" lIns="91433" tIns="45700" rIns="91433" bIns="45700" anchor="t" anchorCtr="0">
            <a:noAutofit/>
          </a:bodyPr>
          <a:lstStyle/>
          <a:p>
            <a:pPr marL="457189" indent="-423323">
              <a:lnSpc>
                <a:spcPct val="100000"/>
              </a:lnSpc>
              <a:spcBef>
                <a:spcPts val="1867"/>
              </a:spcBef>
              <a:buSzPts val="2400"/>
              <a:buChar char="•"/>
            </a:pPr>
            <a:r>
              <a:rPr lang="en" sz="3200"/>
              <a:t>Discuss intent of clinical standardization guidelines </a:t>
            </a:r>
            <a:endParaRPr sz="3200"/>
          </a:p>
          <a:p>
            <a:pPr marL="457189" indent="-423323">
              <a:lnSpc>
                <a:spcPct val="100000"/>
              </a:lnSpc>
              <a:spcBef>
                <a:spcPts val="1867"/>
              </a:spcBef>
              <a:buSzPts val="2400"/>
              <a:buChar char="•"/>
            </a:pPr>
            <a:r>
              <a:rPr lang="en" sz="3200"/>
              <a:t>Review clinical standardization guidelines for P-ICECAP</a:t>
            </a:r>
            <a:endParaRPr sz="3200"/>
          </a:p>
          <a:p>
            <a:pPr marL="914377" lvl="1">
              <a:lnSpc>
                <a:spcPct val="100000"/>
              </a:lnSpc>
              <a:spcBef>
                <a:spcPts val="1867"/>
              </a:spcBef>
              <a:buSzPts val="2400"/>
            </a:pPr>
            <a:r>
              <a:rPr lang="en" sz="3200"/>
              <a:t>Targeted Temperature Management</a:t>
            </a:r>
            <a:endParaRPr sz="3200"/>
          </a:p>
          <a:p>
            <a:pPr marL="914377" lvl="1">
              <a:lnSpc>
                <a:spcPct val="100000"/>
              </a:lnSpc>
              <a:spcBef>
                <a:spcPts val="1867"/>
              </a:spcBef>
              <a:buSzPts val="2400"/>
            </a:pPr>
            <a:r>
              <a:rPr lang="en" sz="3200"/>
              <a:t>Post Cardiac Arrest Care</a:t>
            </a:r>
            <a:endParaRPr sz="3200"/>
          </a:p>
          <a:p>
            <a:pPr marL="914377" lvl="1">
              <a:lnSpc>
                <a:spcPct val="100000"/>
              </a:lnSpc>
              <a:spcBef>
                <a:spcPts val="1867"/>
              </a:spcBef>
              <a:buSzPts val="2400"/>
            </a:pPr>
            <a:r>
              <a:rPr lang="en" sz="3200"/>
              <a:t>Neuroprognostication/Withdrawal </a:t>
            </a:r>
            <a:endParaRPr sz="3200"/>
          </a:p>
          <a:p>
            <a:pPr marL="914377" lvl="1">
              <a:lnSpc>
                <a:spcPct val="100000"/>
              </a:lnSpc>
              <a:spcBef>
                <a:spcPts val="1867"/>
              </a:spcBef>
              <a:buSzPts val="2400"/>
            </a:pPr>
            <a:r>
              <a:rPr lang="en" sz="3200"/>
              <a:t>Laboratory Studies and Imaging</a:t>
            </a:r>
            <a:endParaRPr sz="3200"/>
          </a:p>
        </p:txBody>
      </p:sp>
      <p:sp>
        <p:nvSpPr>
          <p:cNvPr id="1707" name="Google Shape;1707;p190"/>
          <p:cNvSpPr txBox="1">
            <a:spLocks noGrp="1"/>
          </p:cNvSpPr>
          <p:nvPr>
            <p:ph type="sldNum" idx="12"/>
          </p:nvPr>
        </p:nvSpPr>
        <p:spPr>
          <a:xfrm>
            <a:off x="11330665" y="6251679"/>
            <a:ext cx="731600" cy="524800"/>
          </a:xfrm>
          <a:prstGeom prst="rect">
            <a:avLst/>
          </a:prstGeom>
          <a:noFill/>
          <a:ln>
            <a:noFill/>
          </a:ln>
        </p:spPr>
        <p:txBody>
          <a:bodyPr spcFirstLastPara="1" wrap="square" lIns="91433" tIns="45700" rIns="91433" bIns="45700" anchor="ctr" anchorCtr="0">
            <a:noAutofit/>
          </a:bodyPr>
          <a:lstStyle/>
          <a:p>
            <a:pPr defTabSz="1219170">
              <a:buClr>
                <a:srgbClr val="000000"/>
              </a:buClr>
            </a:pPr>
            <a:fld id="{00000000-1234-1234-1234-123412341234}" type="slidenum">
              <a:rPr lang="en" kern="0">
                <a:solidFill>
                  <a:srgbClr val="7F7F7F"/>
                </a:solidFill>
              </a:rPr>
              <a:pPr defTabSz="1219170">
                <a:buClr>
                  <a:srgbClr val="000000"/>
                </a:buClr>
              </a:pPr>
              <a:t>3</a:t>
            </a:fld>
            <a:endParaRPr kern="0">
              <a:solidFill>
                <a:srgbClr val="7F7F7F"/>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920"/>
        <p:cNvGrpSpPr/>
        <p:nvPr/>
      </p:nvGrpSpPr>
      <p:grpSpPr>
        <a:xfrm>
          <a:off x="0" y="0"/>
          <a:ext cx="0" cy="0"/>
          <a:chOff x="0" y="0"/>
          <a:chExt cx="0" cy="0"/>
        </a:xfrm>
      </p:grpSpPr>
      <p:sp>
        <p:nvSpPr>
          <p:cNvPr id="1921" name="Google Shape;1921;p217"/>
          <p:cNvSpPr txBox="1">
            <a:spLocks noGrp="1"/>
          </p:cNvSpPr>
          <p:nvPr>
            <p:ph type="title"/>
          </p:nvPr>
        </p:nvSpPr>
        <p:spPr>
          <a:xfrm>
            <a:off x="415600" y="593367"/>
            <a:ext cx="11360800" cy="831200"/>
          </a:xfrm>
          <a:prstGeom prst="rect">
            <a:avLst/>
          </a:prstGeom>
        </p:spPr>
        <p:txBody>
          <a:bodyPr spcFirstLastPara="1" wrap="square" lIns="121900" tIns="121900" rIns="121900" bIns="121900" anchor="t" anchorCtr="0">
            <a:normAutofit/>
          </a:bodyPr>
          <a:lstStyle/>
          <a:p>
            <a:r>
              <a:rPr lang="en"/>
              <a:t>Post Arrest Myocardial Dysfunction</a:t>
            </a:r>
            <a:endParaRPr/>
          </a:p>
        </p:txBody>
      </p:sp>
      <p:pic>
        <p:nvPicPr>
          <p:cNvPr id="1922" name="Google Shape;1922;p217"/>
          <p:cNvPicPr preferRelativeResize="0"/>
          <p:nvPr/>
        </p:nvPicPr>
        <p:blipFill>
          <a:blip r:embed="rId3">
            <a:alphaModFix/>
          </a:blip>
          <a:stretch>
            <a:fillRect/>
          </a:stretch>
        </p:blipFill>
        <p:spPr>
          <a:xfrm>
            <a:off x="611201" y="1424568"/>
            <a:ext cx="10969604" cy="5027033"/>
          </a:xfrm>
          <a:prstGeom prst="rect">
            <a:avLst/>
          </a:prstGeom>
          <a:noFill/>
          <a:ln>
            <a:noFill/>
          </a:ln>
        </p:spPr>
      </p:pic>
      <p:sp>
        <p:nvSpPr>
          <p:cNvPr id="1923" name="Google Shape;1923;p217"/>
          <p:cNvSpPr txBox="1">
            <a:spLocks noGrp="1"/>
          </p:cNvSpPr>
          <p:nvPr>
            <p:ph type="sldNum" idx="12"/>
          </p:nvPr>
        </p:nvSpPr>
        <p:spPr>
          <a:xfrm>
            <a:off x="11330665" y="6251679"/>
            <a:ext cx="731600" cy="524800"/>
          </a:xfrm>
          <a:prstGeom prst="rect">
            <a:avLst/>
          </a:prstGeom>
        </p:spPr>
        <p:txBody>
          <a:bodyPr spcFirstLastPara="1" wrap="square" lIns="121900" tIns="121900" rIns="121900" bIns="121900" anchor="ctr" anchorCtr="0">
            <a:normAutofit/>
          </a:bodyPr>
          <a:lstStyle/>
          <a:p>
            <a:pPr defTabSz="1219170">
              <a:buClr>
                <a:srgbClr val="000000"/>
              </a:buClr>
            </a:pPr>
            <a:fld id="{00000000-1234-1234-1234-123412341234}" type="slidenum">
              <a:rPr lang="en" kern="0">
                <a:solidFill>
                  <a:srgbClr val="7F7F7F"/>
                </a:solidFill>
              </a:rPr>
              <a:pPr defTabSz="1219170">
                <a:buClr>
                  <a:srgbClr val="000000"/>
                </a:buClr>
              </a:pPr>
              <a:t>30</a:t>
            </a:fld>
            <a:endParaRPr kern="0">
              <a:solidFill>
                <a:srgbClr val="7F7F7F"/>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927"/>
        <p:cNvGrpSpPr/>
        <p:nvPr/>
      </p:nvGrpSpPr>
      <p:grpSpPr>
        <a:xfrm>
          <a:off x="0" y="0"/>
          <a:ext cx="0" cy="0"/>
          <a:chOff x="0" y="0"/>
          <a:chExt cx="0" cy="0"/>
        </a:xfrm>
      </p:grpSpPr>
      <p:sp>
        <p:nvSpPr>
          <p:cNvPr id="1928" name="Google Shape;1928;p218"/>
          <p:cNvSpPr txBox="1">
            <a:spLocks noGrp="1"/>
          </p:cNvSpPr>
          <p:nvPr>
            <p:ph type="title" idx="4294967295"/>
          </p:nvPr>
        </p:nvSpPr>
        <p:spPr>
          <a:xfrm>
            <a:off x="406402" y="356812"/>
            <a:ext cx="11382165" cy="1143000"/>
          </a:xfrm>
          <a:prstGeom prst="rect">
            <a:avLst/>
          </a:prstGeom>
          <a:noFill/>
          <a:ln>
            <a:noFill/>
          </a:ln>
        </p:spPr>
        <p:txBody>
          <a:bodyPr spcFirstLastPara="1" wrap="square" lIns="91433" tIns="45700" rIns="91433" bIns="45700" anchor="ctr" anchorCtr="0">
            <a:normAutofit/>
          </a:bodyPr>
          <a:lstStyle/>
          <a:p>
            <a:pPr>
              <a:buSzPts val="3300"/>
            </a:pPr>
            <a:r>
              <a:rPr lang="en"/>
              <a:t>Post Arrest Systemic Ischemia/Perfusion</a:t>
            </a:r>
            <a:endParaRPr/>
          </a:p>
        </p:txBody>
      </p:sp>
      <p:sp>
        <p:nvSpPr>
          <p:cNvPr id="1929" name="Google Shape;1929;p218"/>
          <p:cNvSpPr txBox="1"/>
          <p:nvPr/>
        </p:nvSpPr>
        <p:spPr>
          <a:xfrm>
            <a:off x="956667" y="2041200"/>
            <a:ext cx="1813600" cy="666745"/>
          </a:xfrm>
          <a:prstGeom prst="rect">
            <a:avLst/>
          </a:prstGeom>
          <a:noFill/>
          <a:ln w="38100" cap="flat" cmpd="sng">
            <a:solidFill>
              <a:schemeClr val="dk1"/>
            </a:solidFill>
            <a:prstDash val="solid"/>
            <a:round/>
            <a:headEnd type="none" w="sm" len="sm"/>
            <a:tailEnd type="none" w="sm" len="sm"/>
          </a:ln>
        </p:spPr>
        <p:txBody>
          <a:bodyPr spcFirstLastPara="1" wrap="square" lIns="91433" tIns="45700" rIns="91433" bIns="45700" anchor="t" anchorCtr="0">
            <a:spAutoFit/>
          </a:bodyPr>
          <a:lstStyle/>
          <a:p>
            <a:pPr defTabSz="1219170">
              <a:buClr>
                <a:srgbClr val="000000"/>
              </a:buClr>
            </a:pPr>
            <a:r>
              <a:rPr lang="en" sz="3733" b="1" kern="0">
                <a:solidFill>
                  <a:srgbClr val="000000"/>
                </a:solidFill>
                <a:latin typeface="Source Sans Pro"/>
                <a:ea typeface="Source Sans Pro"/>
                <a:cs typeface="Source Sans Pro"/>
                <a:sym typeface="Source Sans Pro"/>
              </a:rPr>
              <a:t>Pyrexia</a:t>
            </a:r>
            <a:endParaRPr sz="1467" kern="0">
              <a:solidFill>
                <a:srgbClr val="000000"/>
              </a:solidFill>
              <a:latin typeface="Source Sans Pro"/>
              <a:ea typeface="Source Sans Pro"/>
              <a:cs typeface="Source Sans Pro"/>
              <a:sym typeface="Source Sans Pro"/>
            </a:endParaRPr>
          </a:p>
        </p:txBody>
      </p:sp>
      <p:sp>
        <p:nvSpPr>
          <p:cNvPr id="1930" name="Google Shape;1930;p218"/>
          <p:cNvSpPr txBox="1"/>
          <p:nvPr/>
        </p:nvSpPr>
        <p:spPr>
          <a:xfrm>
            <a:off x="8627374" y="2041211"/>
            <a:ext cx="3349761" cy="666745"/>
          </a:xfrm>
          <a:prstGeom prst="rect">
            <a:avLst/>
          </a:prstGeom>
          <a:noFill/>
          <a:ln w="38100" cap="flat" cmpd="sng">
            <a:solidFill>
              <a:schemeClr val="dk1"/>
            </a:solidFill>
            <a:prstDash val="solid"/>
            <a:round/>
            <a:headEnd type="none" w="sm" len="sm"/>
            <a:tailEnd type="none" w="sm" len="sm"/>
          </a:ln>
        </p:spPr>
        <p:txBody>
          <a:bodyPr spcFirstLastPara="1" wrap="square" lIns="91433" tIns="45700" rIns="91433" bIns="45700" anchor="t" anchorCtr="0">
            <a:spAutoFit/>
          </a:bodyPr>
          <a:lstStyle/>
          <a:p>
            <a:pPr defTabSz="1219170">
              <a:buClr>
                <a:srgbClr val="000000"/>
              </a:buClr>
            </a:pPr>
            <a:r>
              <a:rPr lang="en" sz="3733" b="1" kern="0">
                <a:solidFill>
                  <a:srgbClr val="000000"/>
                </a:solidFill>
                <a:latin typeface="Source Sans Pro"/>
                <a:ea typeface="Source Sans Pro"/>
                <a:cs typeface="Source Sans Pro"/>
                <a:sym typeface="Source Sans Pro"/>
              </a:rPr>
              <a:t>Coagulopathy</a:t>
            </a:r>
            <a:endParaRPr sz="1467" kern="0">
              <a:solidFill>
                <a:srgbClr val="000000"/>
              </a:solidFill>
              <a:latin typeface="Source Sans Pro"/>
              <a:ea typeface="Source Sans Pro"/>
              <a:cs typeface="Source Sans Pro"/>
              <a:sym typeface="Source Sans Pro"/>
            </a:endParaRPr>
          </a:p>
        </p:txBody>
      </p:sp>
      <p:sp>
        <p:nvSpPr>
          <p:cNvPr id="1931" name="Google Shape;1931;p218"/>
          <p:cNvSpPr txBox="1"/>
          <p:nvPr/>
        </p:nvSpPr>
        <p:spPr>
          <a:xfrm>
            <a:off x="640713" y="5649447"/>
            <a:ext cx="2748720" cy="666745"/>
          </a:xfrm>
          <a:prstGeom prst="rect">
            <a:avLst/>
          </a:prstGeom>
          <a:solidFill>
            <a:schemeClr val="lt1"/>
          </a:solidFill>
          <a:ln w="38100" cap="flat" cmpd="sng">
            <a:solidFill>
              <a:schemeClr val="dk1"/>
            </a:solidFill>
            <a:prstDash val="solid"/>
            <a:round/>
            <a:headEnd type="none" w="sm" len="sm"/>
            <a:tailEnd type="none" w="sm" len="sm"/>
          </a:ln>
        </p:spPr>
        <p:txBody>
          <a:bodyPr spcFirstLastPara="1" wrap="square" lIns="91433" tIns="45700" rIns="91433" bIns="45700" anchor="t" anchorCtr="0">
            <a:spAutoFit/>
          </a:bodyPr>
          <a:lstStyle/>
          <a:p>
            <a:pPr defTabSz="1219170">
              <a:buClr>
                <a:srgbClr val="000000"/>
              </a:buClr>
            </a:pPr>
            <a:r>
              <a:rPr lang="en" sz="3733" b="1" kern="0">
                <a:solidFill>
                  <a:srgbClr val="000000"/>
                </a:solidFill>
                <a:latin typeface="Source Sans Pro"/>
                <a:ea typeface="Source Sans Pro"/>
                <a:cs typeface="Source Sans Pro"/>
                <a:sym typeface="Source Sans Pro"/>
              </a:rPr>
              <a:t>Infection</a:t>
            </a:r>
            <a:endParaRPr sz="1467" kern="0">
              <a:solidFill>
                <a:srgbClr val="000000"/>
              </a:solidFill>
              <a:latin typeface="Source Sans Pro"/>
              <a:ea typeface="Source Sans Pro"/>
              <a:cs typeface="Source Sans Pro"/>
              <a:sym typeface="Source Sans Pro"/>
            </a:endParaRPr>
          </a:p>
        </p:txBody>
      </p:sp>
      <p:sp>
        <p:nvSpPr>
          <p:cNvPr id="1932" name="Google Shape;1932;p218"/>
          <p:cNvSpPr txBox="1"/>
          <p:nvPr/>
        </p:nvSpPr>
        <p:spPr>
          <a:xfrm>
            <a:off x="8807494" y="4589248"/>
            <a:ext cx="3143943" cy="666745"/>
          </a:xfrm>
          <a:prstGeom prst="rect">
            <a:avLst/>
          </a:prstGeom>
          <a:noFill/>
          <a:ln w="38100" cap="flat" cmpd="sng">
            <a:solidFill>
              <a:schemeClr val="dk1"/>
            </a:solidFill>
            <a:prstDash val="solid"/>
            <a:round/>
            <a:headEnd type="none" w="sm" len="sm"/>
            <a:tailEnd type="none" w="sm" len="sm"/>
          </a:ln>
        </p:spPr>
        <p:txBody>
          <a:bodyPr spcFirstLastPara="1" wrap="square" lIns="91433" tIns="45700" rIns="91433" bIns="45700" anchor="t" anchorCtr="0">
            <a:spAutoFit/>
          </a:bodyPr>
          <a:lstStyle/>
          <a:p>
            <a:pPr defTabSz="1219170">
              <a:buClr>
                <a:srgbClr val="000000"/>
              </a:buClr>
            </a:pPr>
            <a:r>
              <a:rPr lang="en" sz="3733" b="1" kern="0">
                <a:solidFill>
                  <a:srgbClr val="000000"/>
                </a:solidFill>
                <a:latin typeface="Source Sans Pro"/>
                <a:ea typeface="Source Sans Pro"/>
                <a:cs typeface="Source Sans Pro"/>
                <a:sym typeface="Source Sans Pro"/>
              </a:rPr>
              <a:t>Hypovolemia</a:t>
            </a:r>
            <a:endParaRPr sz="1467" kern="0">
              <a:solidFill>
                <a:srgbClr val="000000"/>
              </a:solidFill>
              <a:latin typeface="Source Sans Pro"/>
              <a:ea typeface="Source Sans Pro"/>
              <a:cs typeface="Source Sans Pro"/>
              <a:sym typeface="Source Sans Pro"/>
            </a:endParaRPr>
          </a:p>
        </p:txBody>
      </p:sp>
      <p:cxnSp>
        <p:nvCxnSpPr>
          <p:cNvPr id="1933" name="Google Shape;1933;p218"/>
          <p:cNvCxnSpPr/>
          <p:nvPr/>
        </p:nvCxnSpPr>
        <p:spPr>
          <a:xfrm flipH="1">
            <a:off x="3619025" y="4770158"/>
            <a:ext cx="890643" cy="637423"/>
          </a:xfrm>
          <a:prstGeom prst="straightConnector1">
            <a:avLst/>
          </a:prstGeom>
          <a:noFill/>
          <a:ln w="38100" cap="flat" cmpd="sng">
            <a:solidFill>
              <a:schemeClr val="dk1"/>
            </a:solidFill>
            <a:prstDash val="solid"/>
            <a:round/>
            <a:headEnd type="none" w="sm" len="sm"/>
            <a:tailEnd type="triangle" w="med" len="med"/>
          </a:ln>
        </p:spPr>
      </p:cxnSp>
      <p:sp>
        <p:nvSpPr>
          <p:cNvPr id="1934" name="Google Shape;1934;p218"/>
          <p:cNvSpPr txBox="1"/>
          <p:nvPr/>
        </p:nvSpPr>
        <p:spPr>
          <a:xfrm>
            <a:off x="3683643" y="5874170"/>
            <a:ext cx="2748720" cy="666745"/>
          </a:xfrm>
          <a:prstGeom prst="rect">
            <a:avLst/>
          </a:prstGeom>
          <a:noFill/>
          <a:ln w="38100" cap="flat" cmpd="sng">
            <a:solidFill>
              <a:schemeClr val="dk1"/>
            </a:solidFill>
            <a:prstDash val="solid"/>
            <a:round/>
            <a:headEnd type="none" w="sm" len="sm"/>
            <a:tailEnd type="none" w="sm" len="sm"/>
          </a:ln>
        </p:spPr>
        <p:txBody>
          <a:bodyPr spcFirstLastPara="1" wrap="square" lIns="91433" tIns="45700" rIns="91433" bIns="45700" anchor="t" anchorCtr="0">
            <a:spAutoFit/>
          </a:bodyPr>
          <a:lstStyle/>
          <a:p>
            <a:pPr defTabSz="1219170">
              <a:buClr>
                <a:srgbClr val="000000"/>
              </a:buClr>
            </a:pPr>
            <a:r>
              <a:rPr lang="en" sz="3733" b="1" kern="0">
                <a:solidFill>
                  <a:srgbClr val="000000"/>
                </a:solidFill>
                <a:latin typeface="Source Sans Pro"/>
                <a:ea typeface="Source Sans Pro"/>
                <a:cs typeface="Source Sans Pro"/>
                <a:sym typeface="Source Sans Pro"/>
              </a:rPr>
              <a:t>Vasoplegia</a:t>
            </a:r>
            <a:endParaRPr sz="3733" b="1" kern="0">
              <a:solidFill>
                <a:srgbClr val="000000"/>
              </a:solidFill>
              <a:latin typeface="Source Sans Pro"/>
              <a:ea typeface="Source Sans Pro"/>
              <a:cs typeface="Source Sans Pro"/>
              <a:sym typeface="Source Sans Pro"/>
            </a:endParaRPr>
          </a:p>
        </p:txBody>
      </p:sp>
      <p:sp>
        <p:nvSpPr>
          <p:cNvPr id="1935" name="Google Shape;1935;p218"/>
          <p:cNvSpPr txBox="1"/>
          <p:nvPr/>
        </p:nvSpPr>
        <p:spPr>
          <a:xfrm>
            <a:off x="8423588" y="3405683"/>
            <a:ext cx="3681381" cy="666745"/>
          </a:xfrm>
          <a:prstGeom prst="rect">
            <a:avLst/>
          </a:prstGeom>
          <a:noFill/>
          <a:ln w="38100" cap="flat" cmpd="sng">
            <a:solidFill>
              <a:schemeClr val="dk1"/>
            </a:solidFill>
            <a:prstDash val="solid"/>
            <a:round/>
            <a:headEnd type="none" w="sm" len="sm"/>
            <a:tailEnd type="none" w="sm" len="sm"/>
          </a:ln>
        </p:spPr>
        <p:txBody>
          <a:bodyPr spcFirstLastPara="1" wrap="square" lIns="91433" tIns="45700" rIns="91433" bIns="45700" anchor="t" anchorCtr="0">
            <a:spAutoFit/>
          </a:bodyPr>
          <a:lstStyle/>
          <a:p>
            <a:pPr defTabSz="1219170">
              <a:buClr>
                <a:srgbClr val="000000"/>
              </a:buClr>
            </a:pPr>
            <a:r>
              <a:rPr lang="en" sz="3733" b="1" kern="0">
                <a:solidFill>
                  <a:srgbClr val="000000"/>
                </a:solidFill>
                <a:latin typeface="Source Sans Pro"/>
                <a:ea typeface="Source Sans Pro"/>
                <a:cs typeface="Source Sans Pro"/>
                <a:sym typeface="Source Sans Pro"/>
              </a:rPr>
              <a:t>Hyperglycemia</a:t>
            </a:r>
            <a:endParaRPr sz="1467" kern="0">
              <a:solidFill>
                <a:srgbClr val="000000"/>
              </a:solidFill>
              <a:latin typeface="Source Sans Pro"/>
              <a:ea typeface="Source Sans Pro"/>
              <a:cs typeface="Source Sans Pro"/>
              <a:sym typeface="Source Sans Pro"/>
            </a:endParaRPr>
          </a:p>
        </p:txBody>
      </p:sp>
      <p:sp>
        <p:nvSpPr>
          <p:cNvPr id="1936" name="Google Shape;1936;p218"/>
          <p:cNvSpPr txBox="1"/>
          <p:nvPr/>
        </p:nvSpPr>
        <p:spPr>
          <a:xfrm>
            <a:off x="209267" y="3579500"/>
            <a:ext cx="3040800" cy="1241197"/>
          </a:xfrm>
          <a:prstGeom prst="rect">
            <a:avLst/>
          </a:prstGeom>
          <a:noFill/>
          <a:ln w="38100" cap="flat" cmpd="sng">
            <a:solidFill>
              <a:schemeClr val="dk1"/>
            </a:solidFill>
            <a:prstDash val="solid"/>
            <a:round/>
            <a:headEnd type="none" w="sm" len="sm"/>
            <a:tailEnd type="none" w="sm" len="sm"/>
          </a:ln>
        </p:spPr>
        <p:txBody>
          <a:bodyPr spcFirstLastPara="1" wrap="square" lIns="91433" tIns="45700" rIns="91433" bIns="45700" anchor="t" anchorCtr="0">
            <a:spAutoFit/>
          </a:bodyPr>
          <a:lstStyle/>
          <a:p>
            <a:pPr defTabSz="1219170">
              <a:buClr>
                <a:srgbClr val="000000"/>
              </a:buClr>
            </a:pPr>
            <a:r>
              <a:rPr lang="en" sz="3733" b="1" kern="0">
                <a:solidFill>
                  <a:srgbClr val="000000"/>
                </a:solidFill>
                <a:latin typeface="Source Sans Pro"/>
                <a:ea typeface="Source Sans Pro"/>
                <a:cs typeface="Source Sans Pro"/>
                <a:sym typeface="Source Sans Pro"/>
              </a:rPr>
              <a:t>Adrenal Suppression</a:t>
            </a:r>
            <a:endParaRPr sz="1467" kern="0">
              <a:solidFill>
                <a:srgbClr val="000000"/>
              </a:solidFill>
              <a:latin typeface="Source Sans Pro"/>
              <a:ea typeface="Source Sans Pro"/>
              <a:cs typeface="Source Sans Pro"/>
              <a:sym typeface="Source Sans Pro"/>
            </a:endParaRPr>
          </a:p>
        </p:txBody>
      </p:sp>
      <p:pic>
        <p:nvPicPr>
          <p:cNvPr id="1937" name="Google Shape;1937;p218" descr="https://thumbs.dreamstime.com/z/cute-human-anatomy-organs-internal-cartoon-style-systems-man-body-organs-medical-systems-kids-character-childrens-style-139713112.jpg"/>
          <p:cNvPicPr preferRelativeResize="0"/>
          <p:nvPr/>
        </p:nvPicPr>
        <p:blipFill rotWithShape="1">
          <a:blip r:embed="rId3">
            <a:alphaModFix/>
          </a:blip>
          <a:srcRect/>
          <a:stretch/>
        </p:blipFill>
        <p:spPr>
          <a:xfrm>
            <a:off x="4704923" y="1718732"/>
            <a:ext cx="2201477" cy="2895869"/>
          </a:xfrm>
          <a:prstGeom prst="rect">
            <a:avLst/>
          </a:prstGeom>
          <a:noFill/>
          <a:ln>
            <a:noFill/>
          </a:ln>
        </p:spPr>
      </p:pic>
      <p:pic>
        <p:nvPicPr>
          <p:cNvPr id="1938" name="Google Shape;1938;p218"/>
          <p:cNvPicPr preferRelativeResize="0"/>
          <p:nvPr/>
        </p:nvPicPr>
        <p:blipFill rotWithShape="1">
          <a:blip r:embed="rId4">
            <a:alphaModFix/>
          </a:blip>
          <a:srcRect/>
          <a:stretch/>
        </p:blipFill>
        <p:spPr>
          <a:xfrm>
            <a:off x="2952719" y="1739563"/>
            <a:ext cx="407828" cy="1427104"/>
          </a:xfrm>
          <a:prstGeom prst="rect">
            <a:avLst/>
          </a:prstGeom>
          <a:noFill/>
          <a:ln>
            <a:noFill/>
          </a:ln>
        </p:spPr>
      </p:pic>
      <p:cxnSp>
        <p:nvCxnSpPr>
          <p:cNvPr id="1939" name="Google Shape;1939;p218"/>
          <p:cNvCxnSpPr/>
          <p:nvPr/>
        </p:nvCxnSpPr>
        <p:spPr>
          <a:xfrm>
            <a:off x="6699148" y="3382307"/>
            <a:ext cx="1724440" cy="203493"/>
          </a:xfrm>
          <a:prstGeom prst="straightConnector1">
            <a:avLst/>
          </a:prstGeom>
          <a:noFill/>
          <a:ln w="38100" cap="flat" cmpd="sng">
            <a:solidFill>
              <a:schemeClr val="dk1"/>
            </a:solidFill>
            <a:prstDash val="solid"/>
            <a:round/>
            <a:headEnd type="none" w="sm" len="sm"/>
            <a:tailEnd type="triangle" w="med" len="med"/>
          </a:ln>
        </p:spPr>
      </p:cxnSp>
      <p:cxnSp>
        <p:nvCxnSpPr>
          <p:cNvPr id="1940" name="Google Shape;1940;p218"/>
          <p:cNvCxnSpPr/>
          <p:nvPr/>
        </p:nvCxnSpPr>
        <p:spPr>
          <a:xfrm>
            <a:off x="7246879" y="4464806"/>
            <a:ext cx="1380495" cy="624063"/>
          </a:xfrm>
          <a:prstGeom prst="straightConnector1">
            <a:avLst/>
          </a:prstGeom>
          <a:noFill/>
          <a:ln w="38100" cap="flat" cmpd="sng">
            <a:solidFill>
              <a:schemeClr val="dk1"/>
            </a:solidFill>
            <a:prstDash val="solid"/>
            <a:round/>
            <a:headEnd type="none" w="sm" len="sm"/>
            <a:tailEnd type="triangle" w="med" len="med"/>
          </a:ln>
        </p:spPr>
      </p:cxnSp>
      <p:cxnSp>
        <p:nvCxnSpPr>
          <p:cNvPr id="1941" name="Google Shape;1941;p218"/>
          <p:cNvCxnSpPr/>
          <p:nvPr/>
        </p:nvCxnSpPr>
        <p:spPr>
          <a:xfrm>
            <a:off x="6026859" y="4674697"/>
            <a:ext cx="69143" cy="739187"/>
          </a:xfrm>
          <a:prstGeom prst="straightConnector1">
            <a:avLst/>
          </a:prstGeom>
          <a:noFill/>
          <a:ln w="38100" cap="flat" cmpd="sng">
            <a:solidFill>
              <a:schemeClr val="dk1"/>
            </a:solidFill>
            <a:prstDash val="solid"/>
            <a:round/>
            <a:headEnd type="none" w="sm" len="sm"/>
            <a:tailEnd type="triangle" w="med" len="med"/>
          </a:ln>
        </p:spPr>
      </p:cxnSp>
      <p:cxnSp>
        <p:nvCxnSpPr>
          <p:cNvPr id="1942" name="Google Shape;1942;p218"/>
          <p:cNvCxnSpPr/>
          <p:nvPr/>
        </p:nvCxnSpPr>
        <p:spPr>
          <a:xfrm rot="10800000" flipH="1">
            <a:off x="6699148" y="2453118"/>
            <a:ext cx="1928224" cy="278593"/>
          </a:xfrm>
          <a:prstGeom prst="straightConnector1">
            <a:avLst/>
          </a:prstGeom>
          <a:noFill/>
          <a:ln w="38100" cap="flat" cmpd="sng">
            <a:solidFill>
              <a:schemeClr val="dk1"/>
            </a:solidFill>
            <a:prstDash val="solid"/>
            <a:round/>
            <a:headEnd type="none" w="sm" len="sm"/>
            <a:tailEnd type="triangle" w="med" len="med"/>
          </a:ln>
        </p:spPr>
      </p:cxnSp>
      <p:cxnSp>
        <p:nvCxnSpPr>
          <p:cNvPr id="1943" name="Google Shape;1943;p218"/>
          <p:cNvCxnSpPr/>
          <p:nvPr/>
        </p:nvCxnSpPr>
        <p:spPr>
          <a:xfrm flipH="1">
            <a:off x="3497236" y="4103310"/>
            <a:ext cx="1097035" cy="235788"/>
          </a:xfrm>
          <a:prstGeom prst="straightConnector1">
            <a:avLst/>
          </a:prstGeom>
          <a:noFill/>
          <a:ln w="38100" cap="flat" cmpd="sng">
            <a:solidFill>
              <a:schemeClr val="dk1"/>
            </a:solidFill>
            <a:prstDash val="solid"/>
            <a:round/>
            <a:headEnd type="none" w="sm" len="sm"/>
            <a:tailEnd type="triangle" w="med" len="med"/>
          </a:ln>
        </p:spPr>
      </p:cxnSp>
      <p:cxnSp>
        <p:nvCxnSpPr>
          <p:cNvPr id="1944" name="Google Shape;1944;p218"/>
          <p:cNvCxnSpPr/>
          <p:nvPr/>
        </p:nvCxnSpPr>
        <p:spPr>
          <a:xfrm flipH="1">
            <a:off x="3563624" y="2738838"/>
            <a:ext cx="1030649" cy="62724"/>
          </a:xfrm>
          <a:prstGeom prst="straightConnector1">
            <a:avLst/>
          </a:prstGeom>
          <a:noFill/>
          <a:ln w="38100" cap="flat" cmpd="sng">
            <a:solidFill>
              <a:schemeClr val="dk1"/>
            </a:solidFill>
            <a:prstDash val="solid"/>
            <a:round/>
            <a:headEnd type="none" w="sm" len="sm"/>
            <a:tailEnd type="triangle" w="med" len="med"/>
          </a:ln>
        </p:spPr>
      </p:cxnSp>
      <p:sp>
        <p:nvSpPr>
          <p:cNvPr id="1945" name="Google Shape;1945;p218"/>
          <p:cNvSpPr txBox="1"/>
          <p:nvPr/>
        </p:nvSpPr>
        <p:spPr>
          <a:xfrm>
            <a:off x="6592308" y="5982840"/>
            <a:ext cx="5512661" cy="666745"/>
          </a:xfrm>
          <a:prstGeom prst="rect">
            <a:avLst/>
          </a:prstGeom>
          <a:solidFill>
            <a:schemeClr val="lt1"/>
          </a:solidFill>
          <a:ln w="38100" cap="flat" cmpd="sng">
            <a:solidFill>
              <a:schemeClr val="dk1"/>
            </a:solidFill>
            <a:prstDash val="solid"/>
            <a:round/>
            <a:headEnd type="none" w="sm" len="sm"/>
            <a:tailEnd type="none" w="sm" len="sm"/>
          </a:ln>
        </p:spPr>
        <p:txBody>
          <a:bodyPr spcFirstLastPara="1" wrap="square" lIns="91433" tIns="45700" rIns="91433" bIns="45700" anchor="t" anchorCtr="0">
            <a:spAutoFit/>
          </a:bodyPr>
          <a:lstStyle/>
          <a:p>
            <a:pPr defTabSz="1219170">
              <a:buClr>
                <a:srgbClr val="000000"/>
              </a:buClr>
            </a:pPr>
            <a:r>
              <a:rPr lang="en" sz="3733" b="1" kern="0">
                <a:solidFill>
                  <a:srgbClr val="000000"/>
                </a:solidFill>
                <a:latin typeface="Source Sans Pro"/>
                <a:ea typeface="Source Sans Pro"/>
                <a:cs typeface="Source Sans Pro"/>
                <a:sym typeface="Source Sans Pro"/>
              </a:rPr>
              <a:t>End Organ Dysfunction</a:t>
            </a:r>
            <a:endParaRPr sz="1467" kern="0">
              <a:solidFill>
                <a:srgbClr val="000000"/>
              </a:solidFill>
              <a:latin typeface="Source Sans Pro"/>
              <a:ea typeface="Source Sans Pro"/>
              <a:cs typeface="Source Sans Pro"/>
              <a:sym typeface="Source Sans Pro"/>
            </a:endParaRPr>
          </a:p>
        </p:txBody>
      </p:sp>
      <p:cxnSp>
        <p:nvCxnSpPr>
          <p:cNvPr id="1946" name="Google Shape;1946;p218"/>
          <p:cNvCxnSpPr/>
          <p:nvPr/>
        </p:nvCxnSpPr>
        <p:spPr>
          <a:xfrm>
            <a:off x="6363220" y="4738784"/>
            <a:ext cx="1304645" cy="910665"/>
          </a:xfrm>
          <a:prstGeom prst="straightConnector1">
            <a:avLst/>
          </a:prstGeom>
          <a:noFill/>
          <a:ln w="38100" cap="flat" cmpd="sng">
            <a:solidFill>
              <a:schemeClr val="dk1"/>
            </a:solidFill>
            <a:prstDash val="solid"/>
            <a:round/>
            <a:headEnd type="none" w="sm" len="sm"/>
            <a:tailEnd type="triangle" w="med" len="med"/>
          </a:ln>
        </p:spPr>
      </p:cxnSp>
      <p:sp>
        <p:nvSpPr>
          <p:cNvPr id="1947" name="Google Shape;1947;p218"/>
          <p:cNvSpPr txBox="1"/>
          <p:nvPr/>
        </p:nvSpPr>
        <p:spPr>
          <a:xfrm>
            <a:off x="209252" y="6485239"/>
            <a:ext cx="2725425" cy="338514"/>
          </a:xfrm>
          <a:prstGeom prst="rect">
            <a:avLst/>
          </a:prstGeom>
          <a:noFill/>
          <a:ln>
            <a:noFill/>
          </a:ln>
        </p:spPr>
        <p:txBody>
          <a:bodyPr spcFirstLastPara="1" wrap="square" lIns="91433" tIns="45700" rIns="91433" bIns="45700" anchor="t" anchorCtr="0">
            <a:spAutoFit/>
          </a:bodyPr>
          <a:lstStyle/>
          <a:p>
            <a:pPr defTabSz="1219170">
              <a:buClr>
                <a:srgbClr val="000000"/>
              </a:buClr>
            </a:pPr>
            <a:r>
              <a:rPr lang="en" sz="1600" kern="0">
                <a:solidFill>
                  <a:srgbClr val="000000"/>
                </a:solidFill>
                <a:latin typeface="Arial"/>
                <a:ea typeface="Arial"/>
                <a:cs typeface="Arial"/>
                <a:sym typeface="Arial"/>
              </a:rPr>
              <a:t>Neumar 2008, Topjian 2019</a:t>
            </a:r>
            <a:endParaRPr sz="1467" kern="0">
              <a:solidFill>
                <a:srgbClr val="000000"/>
              </a:solidFill>
              <a:latin typeface="Arial"/>
              <a:cs typeface="Arial"/>
              <a:sym typeface="Arial"/>
            </a:endParaRPr>
          </a:p>
        </p:txBody>
      </p:sp>
      <p:sp>
        <p:nvSpPr>
          <p:cNvPr id="1948" name="Google Shape;1948;p218"/>
          <p:cNvSpPr txBox="1">
            <a:spLocks noGrp="1"/>
          </p:cNvSpPr>
          <p:nvPr>
            <p:ph type="sldNum" idx="12"/>
          </p:nvPr>
        </p:nvSpPr>
        <p:spPr>
          <a:xfrm>
            <a:off x="11330665" y="6251679"/>
            <a:ext cx="731600" cy="524800"/>
          </a:xfrm>
          <a:prstGeom prst="rect">
            <a:avLst/>
          </a:prstGeom>
        </p:spPr>
        <p:txBody>
          <a:bodyPr spcFirstLastPara="1" wrap="square" lIns="121900" tIns="121900" rIns="121900" bIns="121900" anchor="ctr" anchorCtr="0">
            <a:normAutofit/>
          </a:bodyPr>
          <a:lstStyle/>
          <a:p>
            <a:pPr defTabSz="1219170">
              <a:buClr>
                <a:srgbClr val="000000"/>
              </a:buClr>
            </a:pPr>
            <a:fld id="{00000000-1234-1234-1234-123412341234}" type="slidenum">
              <a:rPr lang="en" kern="0">
                <a:solidFill>
                  <a:srgbClr val="7F7F7F"/>
                </a:solidFill>
              </a:rPr>
              <a:pPr defTabSz="1219170">
                <a:buClr>
                  <a:srgbClr val="000000"/>
                </a:buClr>
              </a:pPr>
              <a:t>31</a:t>
            </a:fld>
            <a:endParaRPr kern="0">
              <a:solidFill>
                <a:srgbClr val="7F7F7F"/>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952"/>
        <p:cNvGrpSpPr/>
        <p:nvPr/>
      </p:nvGrpSpPr>
      <p:grpSpPr>
        <a:xfrm>
          <a:off x="0" y="0"/>
          <a:ext cx="0" cy="0"/>
          <a:chOff x="0" y="0"/>
          <a:chExt cx="0" cy="0"/>
        </a:xfrm>
      </p:grpSpPr>
      <p:sp>
        <p:nvSpPr>
          <p:cNvPr id="1953" name="Google Shape;1953;p219"/>
          <p:cNvSpPr txBox="1">
            <a:spLocks noGrp="1"/>
          </p:cNvSpPr>
          <p:nvPr>
            <p:ph type="title"/>
          </p:nvPr>
        </p:nvSpPr>
        <p:spPr>
          <a:xfrm>
            <a:off x="415600" y="593367"/>
            <a:ext cx="11360800" cy="831200"/>
          </a:xfrm>
          <a:prstGeom prst="rect">
            <a:avLst/>
          </a:prstGeom>
          <a:noFill/>
          <a:ln>
            <a:noFill/>
          </a:ln>
        </p:spPr>
        <p:txBody>
          <a:bodyPr spcFirstLastPara="1" wrap="square" lIns="91433" tIns="45700" rIns="91433" bIns="45700" anchor="ctr" anchorCtr="0">
            <a:noAutofit/>
          </a:bodyPr>
          <a:lstStyle/>
          <a:p>
            <a:pPr>
              <a:buClr>
                <a:schemeClr val="dk1"/>
              </a:buClr>
              <a:buSzPts val="3300"/>
            </a:pPr>
            <a:r>
              <a:rPr lang="en"/>
              <a:t>Blood Pressure</a:t>
            </a:r>
            <a:endParaRPr/>
          </a:p>
        </p:txBody>
      </p:sp>
      <p:sp>
        <p:nvSpPr>
          <p:cNvPr id="1954" name="Google Shape;1954;p219"/>
          <p:cNvSpPr txBox="1">
            <a:spLocks noGrp="1"/>
          </p:cNvSpPr>
          <p:nvPr>
            <p:ph type="body" idx="1"/>
          </p:nvPr>
        </p:nvSpPr>
        <p:spPr>
          <a:xfrm>
            <a:off x="415600" y="1536633"/>
            <a:ext cx="11360800" cy="4555200"/>
          </a:xfrm>
          <a:prstGeom prst="rect">
            <a:avLst/>
          </a:prstGeom>
          <a:noFill/>
          <a:ln>
            <a:noFill/>
          </a:ln>
        </p:spPr>
        <p:txBody>
          <a:bodyPr spcFirstLastPara="1" wrap="square" lIns="91433" tIns="45700" rIns="91433" bIns="45700" anchor="t" anchorCtr="0">
            <a:noAutofit/>
          </a:bodyPr>
          <a:lstStyle/>
          <a:p>
            <a:pPr marL="33866" indent="0">
              <a:lnSpc>
                <a:spcPct val="100000"/>
              </a:lnSpc>
              <a:spcBef>
                <a:spcPts val="1867"/>
              </a:spcBef>
              <a:buSzPts val="2400"/>
              <a:buNone/>
            </a:pPr>
            <a:r>
              <a:rPr lang="en" sz="3200" b="1"/>
              <a:t>Goal: </a:t>
            </a:r>
            <a:r>
              <a:rPr lang="en" sz="3200"/>
              <a:t>target a blood pressure higher than at least the 25th percentile in order to avoid hypotension &lt; 5th percentile. </a:t>
            </a:r>
            <a:endParaRPr sz="3200"/>
          </a:p>
          <a:p>
            <a:pPr marL="33866" indent="0">
              <a:lnSpc>
                <a:spcPct val="100000"/>
              </a:lnSpc>
              <a:spcBef>
                <a:spcPts val="1867"/>
              </a:spcBef>
              <a:buSzPts val="2400"/>
              <a:buNone/>
            </a:pPr>
            <a:endParaRPr sz="3200"/>
          </a:p>
          <a:p>
            <a:pPr marL="33866" indent="0">
              <a:lnSpc>
                <a:spcPct val="100000"/>
              </a:lnSpc>
              <a:spcBef>
                <a:spcPts val="1867"/>
              </a:spcBef>
              <a:buSzPts val="2400"/>
              <a:buNone/>
            </a:pPr>
            <a:r>
              <a:rPr lang="en" sz="3200" b="1"/>
              <a:t>Treatment</a:t>
            </a:r>
            <a:r>
              <a:rPr lang="en" sz="3200"/>
              <a:t>: Fluids, vasopressors and inotropes at the discretion of the clinical team to meet the goal</a:t>
            </a:r>
            <a:endParaRPr sz="3200"/>
          </a:p>
          <a:p>
            <a:pPr marL="33866" indent="0">
              <a:lnSpc>
                <a:spcPct val="100000"/>
              </a:lnSpc>
              <a:spcBef>
                <a:spcPts val="1867"/>
              </a:spcBef>
              <a:buSzPts val="2400"/>
              <a:buNone/>
            </a:pPr>
            <a:endParaRPr sz="1467"/>
          </a:p>
        </p:txBody>
      </p:sp>
      <p:sp>
        <p:nvSpPr>
          <p:cNvPr id="1955" name="Google Shape;1955;p219"/>
          <p:cNvSpPr txBox="1">
            <a:spLocks noGrp="1"/>
          </p:cNvSpPr>
          <p:nvPr>
            <p:ph type="sldNum" idx="12"/>
          </p:nvPr>
        </p:nvSpPr>
        <p:spPr>
          <a:xfrm>
            <a:off x="11330665" y="6251679"/>
            <a:ext cx="731600" cy="524800"/>
          </a:xfrm>
          <a:prstGeom prst="rect">
            <a:avLst/>
          </a:prstGeom>
          <a:noFill/>
          <a:ln>
            <a:noFill/>
          </a:ln>
        </p:spPr>
        <p:txBody>
          <a:bodyPr spcFirstLastPara="1" wrap="square" lIns="91433" tIns="45700" rIns="91433" bIns="45700" anchor="ctr" anchorCtr="0">
            <a:noAutofit/>
          </a:bodyPr>
          <a:lstStyle/>
          <a:p>
            <a:pPr defTabSz="1219170">
              <a:buClr>
                <a:srgbClr val="000000"/>
              </a:buClr>
            </a:pPr>
            <a:fld id="{00000000-1234-1234-1234-123412341234}" type="slidenum">
              <a:rPr lang="en" kern="0">
                <a:solidFill>
                  <a:srgbClr val="7F7F7F"/>
                </a:solidFill>
              </a:rPr>
              <a:pPr defTabSz="1219170">
                <a:buClr>
                  <a:srgbClr val="000000"/>
                </a:buClr>
              </a:pPr>
              <a:t>32</a:t>
            </a:fld>
            <a:endParaRPr kern="0">
              <a:solidFill>
                <a:srgbClr val="7F7F7F"/>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959"/>
        <p:cNvGrpSpPr/>
        <p:nvPr/>
      </p:nvGrpSpPr>
      <p:grpSpPr>
        <a:xfrm>
          <a:off x="0" y="0"/>
          <a:ext cx="0" cy="0"/>
          <a:chOff x="0" y="0"/>
          <a:chExt cx="0" cy="0"/>
        </a:xfrm>
      </p:grpSpPr>
      <p:sp>
        <p:nvSpPr>
          <p:cNvPr id="1960" name="Google Shape;1960;p220"/>
          <p:cNvSpPr txBox="1">
            <a:spLocks noGrp="1"/>
          </p:cNvSpPr>
          <p:nvPr>
            <p:ph type="body" idx="1"/>
          </p:nvPr>
        </p:nvSpPr>
        <p:spPr>
          <a:xfrm>
            <a:off x="609600" y="1429185"/>
            <a:ext cx="10972800" cy="4525963"/>
          </a:xfrm>
          <a:prstGeom prst="rect">
            <a:avLst/>
          </a:prstGeom>
          <a:noFill/>
          <a:ln>
            <a:noFill/>
          </a:ln>
        </p:spPr>
        <p:txBody>
          <a:bodyPr spcFirstLastPara="1" wrap="square" lIns="91433" tIns="45700" rIns="91433" bIns="45700" anchor="t" anchorCtr="0">
            <a:normAutofit/>
          </a:bodyPr>
          <a:lstStyle/>
          <a:p>
            <a:pPr marL="0" indent="0" algn="ctr">
              <a:lnSpc>
                <a:spcPct val="100000"/>
              </a:lnSpc>
              <a:spcBef>
                <a:spcPts val="1867"/>
              </a:spcBef>
              <a:buSzPts val="2400"/>
              <a:buNone/>
            </a:pPr>
            <a:r>
              <a:rPr lang="en" sz="4000"/>
              <a:t>After ROSC, we recommend that parenteral fluids and/or vasoactive drugs should be used to maintain a </a:t>
            </a:r>
            <a:r>
              <a:rPr lang="en" sz="4000" b="1">
                <a:solidFill>
                  <a:srgbClr val="FF0000"/>
                </a:solidFill>
              </a:rPr>
              <a:t>systolic blood pressure greater than fifth percentile for age </a:t>
            </a:r>
            <a:endParaRPr/>
          </a:p>
          <a:p>
            <a:pPr marL="457189" indent="-220128" algn="ctr">
              <a:lnSpc>
                <a:spcPct val="100000"/>
              </a:lnSpc>
              <a:spcBef>
                <a:spcPts val="1867"/>
              </a:spcBef>
              <a:buSzPts val="2400"/>
              <a:buNone/>
            </a:pPr>
            <a:endParaRPr sz="1200" b="1">
              <a:solidFill>
                <a:srgbClr val="FF0000"/>
              </a:solidFill>
            </a:endParaRPr>
          </a:p>
          <a:p>
            <a:pPr marL="0" indent="0" algn="ctr">
              <a:lnSpc>
                <a:spcPct val="100000"/>
              </a:lnSpc>
              <a:spcBef>
                <a:spcPts val="1867"/>
              </a:spcBef>
              <a:buSzPts val="2400"/>
              <a:buNone/>
            </a:pPr>
            <a:r>
              <a:rPr lang="en"/>
              <a:t>When appropriate resources are available, </a:t>
            </a:r>
            <a:r>
              <a:rPr lang="en" u="sng"/>
              <a:t>continuous arterial pressure monitoring is recommended</a:t>
            </a:r>
            <a:endParaRPr/>
          </a:p>
        </p:txBody>
      </p:sp>
      <p:sp>
        <p:nvSpPr>
          <p:cNvPr id="1961" name="Google Shape;1961;p220"/>
          <p:cNvSpPr txBox="1"/>
          <p:nvPr/>
        </p:nvSpPr>
        <p:spPr>
          <a:xfrm>
            <a:off x="1593880" y="6005118"/>
            <a:ext cx="2893600" cy="379615"/>
          </a:xfrm>
          <a:prstGeom prst="rect">
            <a:avLst/>
          </a:prstGeom>
          <a:noFill/>
          <a:ln>
            <a:noFill/>
          </a:ln>
        </p:spPr>
        <p:txBody>
          <a:bodyPr spcFirstLastPara="1" wrap="square" lIns="91433" tIns="45700" rIns="91433" bIns="45700" anchor="t" anchorCtr="0">
            <a:spAutoFit/>
          </a:bodyPr>
          <a:lstStyle/>
          <a:p>
            <a:pPr defTabSz="1219170">
              <a:buClr>
                <a:srgbClr val="000000"/>
              </a:buClr>
            </a:pPr>
            <a:r>
              <a:rPr lang="en" sz="1867" kern="0">
                <a:solidFill>
                  <a:srgbClr val="000000"/>
                </a:solidFill>
                <a:latin typeface="Arial"/>
                <a:ea typeface="Arial"/>
                <a:cs typeface="Arial"/>
                <a:sym typeface="Arial"/>
              </a:rPr>
              <a:t>Topjian, Circulation, 2020</a:t>
            </a:r>
            <a:endParaRPr sz="1467" kern="0">
              <a:solidFill>
                <a:srgbClr val="000000"/>
              </a:solidFill>
              <a:latin typeface="Arial"/>
              <a:cs typeface="Arial"/>
              <a:sym typeface="Arial"/>
            </a:endParaRPr>
          </a:p>
        </p:txBody>
      </p:sp>
      <p:sp>
        <p:nvSpPr>
          <p:cNvPr id="1962" name="Google Shape;1962;p220"/>
          <p:cNvSpPr txBox="1"/>
          <p:nvPr/>
        </p:nvSpPr>
        <p:spPr>
          <a:xfrm>
            <a:off x="254000" y="96993"/>
            <a:ext cx="11684000" cy="1143000"/>
          </a:xfrm>
          <a:prstGeom prst="rect">
            <a:avLst/>
          </a:prstGeom>
          <a:noFill/>
          <a:ln>
            <a:noFill/>
          </a:ln>
        </p:spPr>
        <p:txBody>
          <a:bodyPr spcFirstLastPara="1" wrap="square" lIns="121900" tIns="60967" rIns="121900" bIns="60967" anchor="ctr" anchorCtr="0">
            <a:noAutofit/>
          </a:bodyPr>
          <a:lstStyle/>
          <a:p>
            <a:pPr defTabSz="1219170">
              <a:buClr>
                <a:srgbClr val="000000"/>
              </a:buClr>
              <a:buSzPts val="3600"/>
            </a:pPr>
            <a:r>
              <a:rPr lang="en" sz="4000" b="1" kern="0">
                <a:solidFill>
                  <a:srgbClr val="000000"/>
                </a:solidFill>
                <a:latin typeface="Comfortaa"/>
                <a:ea typeface="Comfortaa"/>
                <a:cs typeface="Comfortaa"/>
                <a:sym typeface="Comfortaa"/>
              </a:rPr>
              <a:t>AHA PALS Guidelines: Blood Pressure</a:t>
            </a:r>
            <a:endParaRPr sz="4000" kern="0">
              <a:solidFill>
                <a:srgbClr val="000000"/>
              </a:solidFill>
              <a:latin typeface="Comfortaa"/>
              <a:ea typeface="Comfortaa"/>
              <a:cs typeface="Comfortaa"/>
              <a:sym typeface="Comfortaa"/>
            </a:endParaRPr>
          </a:p>
        </p:txBody>
      </p:sp>
      <p:sp>
        <p:nvSpPr>
          <p:cNvPr id="1963" name="Google Shape;1963;p220"/>
          <p:cNvSpPr txBox="1">
            <a:spLocks noGrp="1"/>
          </p:cNvSpPr>
          <p:nvPr>
            <p:ph type="sldNum" idx="12"/>
          </p:nvPr>
        </p:nvSpPr>
        <p:spPr>
          <a:xfrm>
            <a:off x="9900459" y="6459785"/>
            <a:ext cx="1312000" cy="365200"/>
          </a:xfrm>
          <a:prstGeom prst="rect">
            <a:avLst/>
          </a:prstGeom>
        </p:spPr>
        <p:txBody>
          <a:bodyPr spcFirstLastPara="1" wrap="square" lIns="91433" tIns="45700" rIns="91433" bIns="45700" anchor="ctr" anchorCtr="0">
            <a:normAutofit/>
          </a:bodyPr>
          <a:lstStyle/>
          <a:p>
            <a:pPr defTabSz="1219170">
              <a:buClr>
                <a:srgbClr val="000000"/>
              </a:buClr>
            </a:pPr>
            <a:fld id="{00000000-1234-1234-1234-123412341234}" type="slidenum">
              <a:rPr lang="en" kern="0">
                <a:solidFill>
                  <a:srgbClr val="7F7F7F"/>
                </a:solidFill>
              </a:rPr>
              <a:pPr defTabSz="1219170">
                <a:buClr>
                  <a:srgbClr val="000000"/>
                </a:buClr>
              </a:pPr>
              <a:t>33</a:t>
            </a:fld>
            <a:endParaRPr kern="0">
              <a:solidFill>
                <a:srgbClr val="7F7F7F"/>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967"/>
        <p:cNvGrpSpPr/>
        <p:nvPr/>
      </p:nvGrpSpPr>
      <p:grpSpPr>
        <a:xfrm>
          <a:off x="0" y="0"/>
          <a:ext cx="0" cy="0"/>
          <a:chOff x="0" y="0"/>
          <a:chExt cx="0" cy="0"/>
        </a:xfrm>
      </p:grpSpPr>
      <p:sp>
        <p:nvSpPr>
          <p:cNvPr id="1968" name="Google Shape;1968;p221"/>
          <p:cNvSpPr txBox="1">
            <a:spLocks noGrp="1"/>
          </p:cNvSpPr>
          <p:nvPr>
            <p:ph type="title"/>
          </p:nvPr>
        </p:nvSpPr>
        <p:spPr>
          <a:xfrm>
            <a:off x="415600" y="593367"/>
            <a:ext cx="11360800" cy="831200"/>
          </a:xfrm>
          <a:prstGeom prst="rect">
            <a:avLst/>
          </a:prstGeom>
          <a:noFill/>
          <a:ln>
            <a:noFill/>
          </a:ln>
        </p:spPr>
        <p:txBody>
          <a:bodyPr spcFirstLastPara="1" wrap="square" lIns="91433" tIns="45700" rIns="91433" bIns="45700" anchor="ctr" anchorCtr="0">
            <a:noAutofit/>
          </a:bodyPr>
          <a:lstStyle/>
          <a:p>
            <a:pPr>
              <a:buClr>
                <a:schemeClr val="dk1"/>
              </a:buClr>
              <a:buSzPts val="3300"/>
            </a:pPr>
            <a:r>
              <a:rPr lang="en"/>
              <a:t>Oxygenation</a:t>
            </a:r>
            <a:endParaRPr/>
          </a:p>
        </p:txBody>
      </p:sp>
      <p:sp>
        <p:nvSpPr>
          <p:cNvPr id="1969" name="Google Shape;1969;p221"/>
          <p:cNvSpPr txBox="1">
            <a:spLocks noGrp="1"/>
          </p:cNvSpPr>
          <p:nvPr>
            <p:ph type="body" idx="1"/>
          </p:nvPr>
        </p:nvSpPr>
        <p:spPr>
          <a:xfrm>
            <a:off x="415600" y="1536633"/>
            <a:ext cx="11360800" cy="4555200"/>
          </a:xfrm>
          <a:prstGeom prst="rect">
            <a:avLst/>
          </a:prstGeom>
          <a:noFill/>
          <a:ln>
            <a:noFill/>
          </a:ln>
        </p:spPr>
        <p:txBody>
          <a:bodyPr spcFirstLastPara="1" wrap="square" lIns="91433" tIns="45700" rIns="91433" bIns="45700" anchor="t" anchorCtr="0">
            <a:noAutofit/>
          </a:bodyPr>
          <a:lstStyle/>
          <a:p>
            <a:pPr marL="457189" indent="-406390">
              <a:lnSpc>
                <a:spcPct val="100000"/>
              </a:lnSpc>
              <a:spcBef>
                <a:spcPts val="1867"/>
              </a:spcBef>
              <a:buClr>
                <a:schemeClr val="dk1"/>
              </a:buClr>
              <a:buSzPts val="2200"/>
              <a:buChar char="•"/>
            </a:pPr>
            <a:r>
              <a:rPr lang="en" sz="2933" b="1"/>
              <a:t>Goal</a:t>
            </a:r>
            <a:endParaRPr sz="2933"/>
          </a:p>
          <a:p>
            <a:pPr marL="914377" lvl="1" indent="-406390">
              <a:lnSpc>
                <a:spcPct val="100000"/>
              </a:lnSpc>
              <a:spcBef>
                <a:spcPts val="1867"/>
              </a:spcBef>
              <a:buSzPts val="2200"/>
            </a:pPr>
            <a:r>
              <a:rPr lang="en" sz="2933"/>
              <a:t>For patients with expected baseline SpO2 &gt;94%, should be maintained oxygen saturation  94 -98% </a:t>
            </a:r>
            <a:endParaRPr sz="2933"/>
          </a:p>
          <a:p>
            <a:pPr marL="914377" lvl="1" indent="-406390">
              <a:lnSpc>
                <a:spcPct val="100000"/>
              </a:lnSpc>
              <a:spcBef>
                <a:spcPts val="1867"/>
              </a:spcBef>
              <a:buSzPts val="2200"/>
            </a:pPr>
            <a:r>
              <a:rPr lang="en" sz="2933"/>
              <a:t>For patients with baseline lower saturations due to an underlying condition (e.g cyanotic heart disease), target saturations appropriate to the patient’s underlying condition</a:t>
            </a:r>
            <a:endParaRPr sz="2933"/>
          </a:p>
          <a:p>
            <a:pPr marL="457189" indent="-423323">
              <a:lnSpc>
                <a:spcPct val="100000"/>
              </a:lnSpc>
              <a:spcBef>
                <a:spcPts val="1867"/>
              </a:spcBef>
              <a:buClr>
                <a:schemeClr val="dk1"/>
              </a:buClr>
              <a:buSzPts val="2400"/>
              <a:buChar char="•"/>
            </a:pPr>
            <a:r>
              <a:rPr lang="en" sz="2933" b="1"/>
              <a:t>Treatment</a:t>
            </a:r>
            <a:r>
              <a:rPr lang="en" sz="2933"/>
              <a:t>: Titrate FiO2, ventilator rate, volume, or peak end expiratory pressure (PEEP) at discretion of the clinical team.</a:t>
            </a:r>
            <a:br>
              <a:rPr lang="en" sz="1467"/>
            </a:br>
            <a:endParaRPr sz="1467"/>
          </a:p>
        </p:txBody>
      </p:sp>
      <p:sp>
        <p:nvSpPr>
          <p:cNvPr id="1970" name="Google Shape;1970;p221"/>
          <p:cNvSpPr txBox="1">
            <a:spLocks noGrp="1"/>
          </p:cNvSpPr>
          <p:nvPr>
            <p:ph type="sldNum" idx="12"/>
          </p:nvPr>
        </p:nvSpPr>
        <p:spPr>
          <a:xfrm>
            <a:off x="11330665" y="6251679"/>
            <a:ext cx="731600" cy="524800"/>
          </a:xfrm>
          <a:prstGeom prst="rect">
            <a:avLst/>
          </a:prstGeom>
          <a:noFill/>
          <a:ln>
            <a:noFill/>
          </a:ln>
        </p:spPr>
        <p:txBody>
          <a:bodyPr spcFirstLastPara="1" wrap="square" lIns="91433" tIns="45700" rIns="91433" bIns="45700" anchor="ctr" anchorCtr="0">
            <a:noAutofit/>
          </a:bodyPr>
          <a:lstStyle/>
          <a:p>
            <a:pPr defTabSz="1219170">
              <a:buClr>
                <a:srgbClr val="000000"/>
              </a:buClr>
            </a:pPr>
            <a:fld id="{00000000-1234-1234-1234-123412341234}" type="slidenum">
              <a:rPr lang="en" kern="0">
                <a:solidFill>
                  <a:srgbClr val="7F7F7F"/>
                </a:solidFill>
              </a:rPr>
              <a:pPr defTabSz="1219170">
                <a:buClr>
                  <a:srgbClr val="000000"/>
                </a:buClr>
              </a:pPr>
              <a:t>34</a:t>
            </a:fld>
            <a:endParaRPr kern="0">
              <a:solidFill>
                <a:srgbClr val="7F7F7F"/>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974"/>
        <p:cNvGrpSpPr/>
        <p:nvPr/>
      </p:nvGrpSpPr>
      <p:grpSpPr>
        <a:xfrm>
          <a:off x="0" y="0"/>
          <a:ext cx="0" cy="0"/>
          <a:chOff x="0" y="0"/>
          <a:chExt cx="0" cy="0"/>
        </a:xfrm>
      </p:grpSpPr>
      <p:sp>
        <p:nvSpPr>
          <p:cNvPr id="1975" name="Google Shape;1975;p222"/>
          <p:cNvSpPr txBox="1">
            <a:spLocks noGrp="1"/>
          </p:cNvSpPr>
          <p:nvPr>
            <p:ph type="title"/>
          </p:nvPr>
        </p:nvSpPr>
        <p:spPr>
          <a:xfrm>
            <a:off x="415600" y="593367"/>
            <a:ext cx="11360800" cy="831200"/>
          </a:xfrm>
          <a:prstGeom prst="rect">
            <a:avLst/>
          </a:prstGeom>
          <a:noFill/>
          <a:ln>
            <a:noFill/>
          </a:ln>
        </p:spPr>
        <p:txBody>
          <a:bodyPr spcFirstLastPara="1" wrap="square" lIns="91433" tIns="45700" rIns="91433" bIns="45700" anchor="ctr" anchorCtr="0">
            <a:noAutofit/>
          </a:bodyPr>
          <a:lstStyle/>
          <a:p>
            <a:pPr>
              <a:buClr>
                <a:schemeClr val="dk1"/>
              </a:buClr>
              <a:buSzPts val="3300"/>
            </a:pPr>
            <a:r>
              <a:rPr lang="en"/>
              <a:t>Ventilation</a:t>
            </a:r>
            <a:endParaRPr/>
          </a:p>
        </p:txBody>
      </p:sp>
      <p:sp>
        <p:nvSpPr>
          <p:cNvPr id="1976" name="Google Shape;1976;p222"/>
          <p:cNvSpPr txBox="1">
            <a:spLocks noGrp="1"/>
          </p:cNvSpPr>
          <p:nvPr>
            <p:ph type="body" idx="1"/>
          </p:nvPr>
        </p:nvSpPr>
        <p:spPr>
          <a:xfrm>
            <a:off x="415600" y="1536633"/>
            <a:ext cx="11360800" cy="4555200"/>
          </a:xfrm>
          <a:prstGeom prst="rect">
            <a:avLst/>
          </a:prstGeom>
          <a:noFill/>
          <a:ln>
            <a:noFill/>
          </a:ln>
        </p:spPr>
        <p:txBody>
          <a:bodyPr spcFirstLastPara="1" wrap="square" lIns="91433" tIns="45700" rIns="91433" bIns="45700" anchor="t" anchorCtr="0">
            <a:noAutofit/>
          </a:bodyPr>
          <a:lstStyle/>
          <a:p>
            <a:pPr marL="457189" indent="-380990">
              <a:lnSpc>
                <a:spcPct val="100000"/>
              </a:lnSpc>
              <a:spcBef>
                <a:spcPts val="1867"/>
              </a:spcBef>
              <a:buClr>
                <a:schemeClr val="dk1"/>
              </a:buClr>
              <a:buSzPts val="1900"/>
              <a:buChar char="•"/>
            </a:pPr>
            <a:r>
              <a:rPr lang="en" sz="2533" b="1"/>
              <a:t>Goal</a:t>
            </a:r>
            <a:endParaRPr sz="2533"/>
          </a:p>
          <a:p>
            <a:pPr marL="914377" lvl="1" indent="-380990">
              <a:lnSpc>
                <a:spcPct val="100000"/>
              </a:lnSpc>
              <a:spcBef>
                <a:spcPts val="1867"/>
              </a:spcBef>
              <a:buSzPts val="1900"/>
            </a:pPr>
            <a:r>
              <a:rPr lang="en" sz="2533"/>
              <a:t>If pre-arrest baseline PaCO2 35-45, target normocapnia (eg.PaCO2 35–45 mm Hg), limiting exposure to severe hypercapnia and hypocapnia while accounting for appropriate pH.</a:t>
            </a:r>
            <a:endParaRPr sz="2533"/>
          </a:p>
          <a:p>
            <a:pPr marL="914377" lvl="1" indent="-380990">
              <a:lnSpc>
                <a:spcPct val="100000"/>
              </a:lnSpc>
              <a:spcBef>
                <a:spcPts val="1867"/>
              </a:spcBef>
              <a:buSzPts val="1900"/>
            </a:pPr>
            <a:r>
              <a:rPr lang="en" sz="2533"/>
              <a:t>If pre-arrest higher baseline PCO2 due to an underlying condition target pCO2  appropriate to the patient’s baseline PCO2, limiting exposure to relative hypercapnia and hypocapnia, while accounting for appropriate pH.</a:t>
            </a:r>
            <a:endParaRPr sz="2533"/>
          </a:p>
          <a:p>
            <a:pPr marL="457189" indent="-380990">
              <a:lnSpc>
                <a:spcPct val="100000"/>
              </a:lnSpc>
              <a:spcBef>
                <a:spcPts val="1867"/>
              </a:spcBef>
              <a:buClr>
                <a:schemeClr val="dk1"/>
              </a:buClr>
              <a:buSzPts val="1900"/>
              <a:buChar char="•"/>
            </a:pPr>
            <a:r>
              <a:rPr lang="en" sz="2533" b="1"/>
              <a:t>Treatment</a:t>
            </a:r>
            <a:r>
              <a:rPr lang="en" sz="2533"/>
              <a:t>: at the discretion of the clinical team.</a:t>
            </a:r>
            <a:br>
              <a:rPr lang="en" sz="2533"/>
            </a:br>
            <a:endParaRPr sz="2533"/>
          </a:p>
        </p:txBody>
      </p:sp>
      <p:sp>
        <p:nvSpPr>
          <p:cNvPr id="1977" name="Google Shape;1977;p222"/>
          <p:cNvSpPr txBox="1">
            <a:spLocks noGrp="1"/>
          </p:cNvSpPr>
          <p:nvPr>
            <p:ph type="sldNum" idx="12"/>
          </p:nvPr>
        </p:nvSpPr>
        <p:spPr>
          <a:xfrm>
            <a:off x="11330665" y="6251679"/>
            <a:ext cx="731600" cy="524800"/>
          </a:xfrm>
          <a:prstGeom prst="rect">
            <a:avLst/>
          </a:prstGeom>
          <a:noFill/>
          <a:ln>
            <a:noFill/>
          </a:ln>
        </p:spPr>
        <p:txBody>
          <a:bodyPr spcFirstLastPara="1" wrap="square" lIns="91433" tIns="45700" rIns="91433" bIns="45700" anchor="ctr" anchorCtr="0">
            <a:noAutofit/>
          </a:bodyPr>
          <a:lstStyle/>
          <a:p>
            <a:pPr defTabSz="1219170">
              <a:buClr>
                <a:srgbClr val="000000"/>
              </a:buClr>
            </a:pPr>
            <a:fld id="{00000000-1234-1234-1234-123412341234}" type="slidenum">
              <a:rPr lang="en" kern="0">
                <a:solidFill>
                  <a:srgbClr val="7F7F7F"/>
                </a:solidFill>
              </a:rPr>
              <a:pPr defTabSz="1219170">
                <a:buClr>
                  <a:srgbClr val="000000"/>
                </a:buClr>
              </a:pPr>
              <a:t>35</a:t>
            </a:fld>
            <a:endParaRPr kern="0">
              <a:solidFill>
                <a:srgbClr val="7F7F7F"/>
              </a:solidFill>
            </a:endParaRPr>
          </a:p>
        </p:txBody>
      </p:sp>
      <p:pic>
        <p:nvPicPr>
          <p:cNvPr id="1978" name="Google Shape;1978;p222" descr="https://static.cambridge.org/binary/version/id/urn:cambridge.org:id:binary:20190723090755504-0453:9781107587908:06495fig2_1.png?pub-status=live"/>
          <p:cNvPicPr preferRelativeResize="0"/>
          <p:nvPr/>
        </p:nvPicPr>
        <p:blipFill rotWithShape="1">
          <a:blip r:embed="rId3">
            <a:alphaModFix/>
          </a:blip>
          <a:srcRect/>
          <a:stretch/>
        </p:blipFill>
        <p:spPr>
          <a:xfrm>
            <a:off x="8397772" y="274638"/>
            <a:ext cx="2949997" cy="2008029"/>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982"/>
        <p:cNvGrpSpPr/>
        <p:nvPr/>
      </p:nvGrpSpPr>
      <p:grpSpPr>
        <a:xfrm>
          <a:off x="0" y="0"/>
          <a:ext cx="0" cy="0"/>
          <a:chOff x="0" y="0"/>
          <a:chExt cx="0" cy="0"/>
        </a:xfrm>
      </p:grpSpPr>
      <p:sp>
        <p:nvSpPr>
          <p:cNvPr id="1983" name="Google Shape;1983;p223"/>
          <p:cNvSpPr txBox="1">
            <a:spLocks noGrp="1"/>
          </p:cNvSpPr>
          <p:nvPr>
            <p:ph type="title"/>
          </p:nvPr>
        </p:nvSpPr>
        <p:spPr>
          <a:xfrm>
            <a:off x="415600" y="593367"/>
            <a:ext cx="11360800" cy="831200"/>
          </a:xfrm>
          <a:prstGeom prst="rect">
            <a:avLst/>
          </a:prstGeom>
          <a:noFill/>
          <a:ln>
            <a:noFill/>
          </a:ln>
        </p:spPr>
        <p:txBody>
          <a:bodyPr spcFirstLastPara="1" wrap="square" lIns="91433" tIns="45700" rIns="91433" bIns="45700" anchor="ctr" anchorCtr="0">
            <a:noAutofit/>
          </a:bodyPr>
          <a:lstStyle/>
          <a:p>
            <a:pPr>
              <a:buClr>
                <a:schemeClr val="dk1"/>
              </a:buClr>
              <a:buSzPts val="3300"/>
            </a:pPr>
            <a:r>
              <a:rPr lang="en"/>
              <a:t>Euglycemia</a:t>
            </a:r>
            <a:endParaRPr/>
          </a:p>
        </p:txBody>
      </p:sp>
      <p:sp>
        <p:nvSpPr>
          <p:cNvPr id="1984" name="Google Shape;1984;p223"/>
          <p:cNvSpPr txBox="1">
            <a:spLocks noGrp="1"/>
          </p:cNvSpPr>
          <p:nvPr>
            <p:ph type="body" idx="1"/>
          </p:nvPr>
        </p:nvSpPr>
        <p:spPr>
          <a:xfrm>
            <a:off x="415600" y="1536633"/>
            <a:ext cx="11360800" cy="4555200"/>
          </a:xfrm>
          <a:prstGeom prst="rect">
            <a:avLst/>
          </a:prstGeom>
          <a:noFill/>
          <a:ln>
            <a:noFill/>
          </a:ln>
        </p:spPr>
        <p:txBody>
          <a:bodyPr spcFirstLastPara="1" wrap="square" lIns="91433" tIns="45700" rIns="91433" bIns="45700" anchor="t" anchorCtr="0">
            <a:noAutofit/>
          </a:bodyPr>
          <a:lstStyle/>
          <a:p>
            <a:pPr marL="457189" indent="-397923">
              <a:lnSpc>
                <a:spcPct val="100000"/>
              </a:lnSpc>
              <a:spcBef>
                <a:spcPts val="1867"/>
              </a:spcBef>
              <a:buClr>
                <a:schemeClr val="dk1"/>
              </a:buClr>
              <a:buSzPts val="2100"/>
              <a:buChar char="•"/>
            </a:pPr>
            <a:r>
              <a:rPr lang="en" sz="2800" b="1"/>
              <a:t>Goal: </a:t>
            </a:r>
            <a:r>
              <a:rPr lang="en" sz="2800"/>
              <a:t>Serum glucose is between 80 to 200 mg/dL, prevent hypoglycemia</a:t>
            </a:r>
            <a:endParaRPr sz="2800"/>
          </a:p>
          <a:p>
            <a:pPr marL="457189" indent="-397923">
              <a:lnSpc>
                <a:spcPct val="100000"/>
              </a:lnSpc>
              <a:spcBef>
                <a:spcPts val="1867"/>
              </a:spcBef>
              <a:buClr>
                <a:schemeClr val="dk1"/>
              </a:buClr>
              <a:buSzPts val="2100"/>
              <a:buChar char="•"/>
            </a:pPr>
            <a:r>
              <a:rPr lang="en" sz="2800" b="1"/>
              <a:t>Treatment </a:t>
            </a:r>
            <a:endParaRPr sz="2800"/>
          </a:p>
          <a:p>
            <a:pPr marL="914377" lvl="1" indent="-397923">
              <a:lnSpc>
                <a:spcPct val="100000"/>
              </a:lnSpc>
              <a:buSzPts val="2100"/>
            </a:pPr>
            <a:r>
              <a:rPr lang="en" sz="2800"/>
              <a:t>Administering glucose containing fluids and titrating insulin or removing dextrose from fluids.   </a:t>
            </a:r>
            <a:endParaRPr sz="2800"/>
          </a:p>
          <a:p>
            <a:pPr marL="914377" lvl="1" indent="-397923">
              <a:lnSpc>
                <a:spcPct val="100000"/>
              </a:lnSpc>
              <a:buSzPts val="2100"/>
            </a:pPr>
            <a:r>
              <a:rPr lang="en" sz="2800"/>
              <a:t>Be aware: On rewarming, insulin resistance lessons and hypoglycemia may develop rapidly.  </a:t>
            </a:r>
            <a:endParaRPr sz="2800"/>
          </a:p>
          <a:p>
            <a:pPr marL="914377" lvl="1" indent="-397923">
              <a:lnSpc>
                <a:spcPct val="100000"/>
              </a:lnSpc>
              <a:spcBef>
                <a:spcPts val="1867"/>
              </a:spcBef>
              <a:buSzPts val="2100"/>
            </a:pPr>
            <a:r>
              <a:rPr lang="en" sz="2800"/>
              <a:t>Insulin can cause hypokalemia, closely monitor during induction to replete and during rewarming remove potassium if insulin stopped</a:t>
            </a:r>
            <a:br>
              <a:rPr lang="en" sz="2800"/>
            </a:br>
            <a:endParaRPr sz="2800"/>
          </a:p>
        </p:txBody>
      </p:sp>
      <p:sp>
        <p:nvSpPr>
          <p:cNvPr id="1985" name="Google Shape;1985;p223"/>
          <p:cNvSpPr txBox="1">
            <a:spLocks noGrp="1"/>
          </p:cNvSpPr>
          <p:nvPr>
            <p:ph type="sldNum" idx="12"/>
          </p:nvPr>
        </p:nvSpPr>
        <p:spPr>
          <a:xfrm>
            <a:off x="11330665" y="6251679"/>
            <a:ext cx="731600" cy="524800"/>
          </a:xfrm>
          <a:prstGeom prst="rect">
            <a:avLst/>
          </a:prstGeom>
          <a:noFill/>
          <a:ln>
            <a:noFill/>
          </a:ln>
        </p:spPr>
        <p:txBody>
          <a:bodyPr spcFirstLastPara="1" wrap="square" lIns="91433" tIns="45700" rIns="91433" bIns="45700" anchor="ctr" anchorCtr="0">
            <a:noAutofit/>
          </a:bodyPr>
          <a:lstStyle/>
          <a:p>
            <a:pPr defTabSz="1219170">
              <a:buClr>
                <a:srgbClr val="000000"/>
              </a:buClr>
            </a:pPr>
            <a:fld id="{00000000-1234-1234-1234-123412341234}" type="slidenum">
              <a:rPr lang="en" kern="0">
                <a:solidFill>
                  <a:srgbClr val="7F7F7F"/>
                </a:solidFill>
              </a:rPr>
              <a:pPr defTabSz="1219170">
                <a:buClr>
                  <a:srgbClr val="000000"/>
                </a:buClr>
              </a:pPr>
              <a:t>36</a:t>
            </a:fld>
            <a:endParaRPr kern="0">
              <a:solidFill>
                <a:srgbClr val="7F7F7F"/>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989"/>
        <p:cNvGrpSpPr/>
        <p:nvPr/>
      </p:nvGrpSpPr>
      <p:grpSpPr>
        <a:xfrm>
          <a:off x="0" y="0"/>
          <a:ext cx="0" cy="0"/>
          <a:chOff x="0" y="0"/>
          <a:chExt cx="0" cy="0"/>
        </a:xfrm>
      </p:grpSpPr>
      <p:sp>
        <p:nvSpPr>
          <p:cNvPr id="1990" name="Google Shape;1990;p224"/>
          <p:cNvSpPr txBox="1">
            <a:spLocks noGrp="1"/>
          </p:cNvSpPr>
          <p:nvPr>
            <p:ph type="title"/>
          </p:nvPr>
        </p:nvSpPr>
        <p:spPr>
          <a:xfrm>
            <a:off x="415600" y="593367"/>
            <a:ext cx="11360800" cy="831200"/>
          </a:xfrm>
          <a:prstGeom prst="rect">
            <a:avLst/>
          </a:prstGeom>
          <a:noFill/>
          <a:ln>
            <a:noFill/>
          </a:ln>
        </p:spPr>
        <p:txBody>
          <a:bodyPr spcFirstLastPara="1" wrap="square" lIns="91433" tIns="45700" rIns="91433" bIns="45700" anchor="ctr" anchorCtr="0">
            <a:noAutofit/>
          </a:bodyPr>
          <a:lstStyle/>
          <a:p>
            <a:pPr>
              <a:buClr>
                <a:schemeClr val="dk1"/>
              </a:buClr>
              <a:buSzPts val="3300"/>
            </a:pPr>
            <a:r>
              <a:rPr lang="en"/>
              <a:t>Seizure Monitoring</a:t>
            </a:r>
            <a:endParaRPr/>
          </a:p>
        </p:txBody>
      </p:sp>
      <p:sp>
        <p:nvSpPr>
          <p:cNvPr id="1991" name="Google Shape;1991;p224"/>
          <p:cNvSpPr txBox="1">
            <a:spLocks noGrp="1"/>
          </p:cNvSpPr>
          <p:nvPr>
            <p:ph type="body" idx="1"/>
          </p:nvPr>
        </p:nvSpPr>
        <p:spPr>
          <a:xfrm>
            <a:off x="415600" y="1536633"/>
            <a:ext cx="11360800" cy="4555200"/>
          </a:xfrm>
          <a:prstGeom prst="rect">
            <a:avLst/>
          </a:prstGeom>
          <a:noFill/>
          <a:ln>
            <a:noFill/>
          </a:ln>
        </p:spPr>
        <p:txBody>
          <a:bodyPr spcFirstLastPara="1" wrap="square" lIns="91433" tIns="45700" rIns="91433" bIns="45700" anchor="t" anchorCtr="0">
            <a:noAutofit/>
          </a:bodyPr>
          <a:lstStyle/>
          <a:p>
            <a:pPr marL="457189" indent="-507987">
              <a:lnSpc>
                <a:spcPct val="100000"/>
              </a:lnSpc>
              <a:buSzPts val="3400"/>
            </a:pPr>
            <a:r>
              <a:rPr lang="en" sz="2800"/>
              <a:t>Seizures are common after cardiac arrest. </a:t>
            </a:r>
            <a:endParaRPr sz="2800"/>
          </a:p>
          <a:p>
            <a:pPr marL="457189" indent="-507987">
              <a:lnSpc>
                <a:spcPct val="100000"/>
              </a:lnSpc>
              <a:buSzPts val="3400"/>
            </a:pPr>
            <a:r>
              <a:rPr lang="en" sz="2800"/>
              <a:t>When resources are available, continuous electroencephalography (EEG) monitoring is recommended for the detection of seizures  and evaluation of treatment efficacy (AHA 1, LOE C-LD) </a:t>
            </a:r>
            <a:endParaRPr sz="2800"/>
          </a:p>
          <a:p>
            <a:pPr marL="457189" indent="-507987">
              <a:lnSpc>
                <a:spcPct val="100000"/>
              </a:lnSpc>
              <a:buSzPts val="3400"/>
            </a:pPr>
            <a:r>
              <a:rPr lang="en" sz="2800"/>
              <a:t>If continuous EEG is not available, intermittent screening EEG can be used.</a:t>
            </a:r>
            <a:endParaRPr sz="2800"/>
          </a:p>
          <a:p>
            <a:pPr marL="457189" indent="-507987">
              <a:lnSpc>
                <a:spcPct val="100000"/>
              </a:lnSpc>
              <a:buSzPts val="3400"/>
            </a:pPr>
            <a:r>
              <a:rPr lang="en" sz="2800"/>
              <a:t>Duration of monitoring at the discretion of the clinical team. </a:t>
            </a:r>
            <a:endParaRPr sz="2800"/>
          </a:p>
        </p:txBody>
      </p:sp>
      <p:sp>
        <p:nvSpPr>
          <p:cNvPr id="1992" name="Google Shape;1992;p224"/>
          <p:cNvSpPr txBox="1">
            <a:spLocks noGrp="1"/>
          </p:cNvSpPr>
          <p:nvPr>
            <p:ph type="sldNum" idx="12"/>
          </p:nvPr>
        </p:nvSpPr>
        <p:spPr>
          <a:xfrm>
            <a:off x="11330665" y="6251679"/>
            <a:ext cx="731600" cy="524800"/>
          </a:xfrm>
          <a:prstGeom prst="rect">
            <a:avLst/>
          </a:prstGeom>
          <a:noFill/>
          <a:ln>
            <a:noFill/>
          </a:ln>
        </p:spPr>
        <p:txBody>
          <a:bodyPr spcFirstLastPara="1" wrap="square" lIns="91433" tIns="45700" rIns="91433" bIns="45700" anchor="ctr" anchorCtr="0">
            <a:noAutofit/>
          </a:bodyPr>
          <a:lstStyle/>
          <a:p>
            <a:pPr defTabSz="1219170">
              <a:buClr>
                <a:srgbClr val="000000"/>
              </a:buClr>
            </a:pPr>
            <a:fld id="{00000000-1234-1234-1234-123412341234}" type="slidenum">
              <a:rPr lang="en" kern="0">
                <a:solidFill>
                  <a:srgbClr val="7F7F7F"/>
                </a:solidFill>
              </a:rPr>
              <a:pPr defTabSz="1219170">
                <a:buClr>
                  <a:srgbClr val="000000"/>
                </a:buClr>
              </a:pPr>
              <a:t>37</a:t>
            </a:fld>
            <a:endParaRPr kern="0">
              <a:solidFill>
                <a:srgbClr val="7F7F7F"/>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996"/>
        <p:cNvGrpSpPr/>
        <p:nvPr/>
      </p:nvGrpSpPr>
      <p:grpSpPr>
        <a:xfrm>
          <a:off x="0" y="0"/>
          <a:ext cx="0" cy="0"/>
          <a:chOff x="0" y="0"/>
          <a:chExt cx="0" cy="0"/>
        </a:xfrm>
      </p:grpSpPr>
      <p:sp>
        <p:nvSpPr>
          <p:cNvPr id="1997" name="Google Shape;1997;p225"/>
          <p:cNvSpPr txBox="1">
            <a:spLocks noGrp="1"/>
          </p:cNvSpPr>
          <p:nvPr>
            <p:ph type="title"/>
          </p:nvPr>
        </p:nvSpPr>
        <p:spPr>
          <a:xfrm>
            <a:off x="415600" y="593367"/>
            <a:ext cx="11360800" cy="831200"/>
          </a:xfrm>
          <a:prstGeom prst="rect">
            <a:avLst/>
          </a:prstGeom>
          <a:noFill/>
          <a:ln>
            <a:noFill/>
          </a:ln>
        </p:spPr>
        <p:txBody>
          <a:bodyPr spcFirstLastPara="1" wrap="square" lIns="91433" tIns="45700" rIns="91433" bIns="45700" anchor="ctr" anchorCtr="0">
            <a:noAutofit/>
          </a:bodyPr>
          <a:lstStyle/>
          <a:p>
            <a:pPr>
              <a:buClr>
                <a:schemeClr val="dk1"/>
              </a:buClr>
              <a:buSzPts val="3300"/>
            </a:pPr>
            <a:r>
              <a:rPr lang="en"/>
              <a:t>Seizure Treatment</a:t>
            </a:r>
            <a:endParaRPr/>
          </a:p>
        </p:txBody>
      </p:sp>
      <p:sp>
        <p:nvSpPr>
          <p:cNvPr id="1998" name="Google Shape;1998;p225"/>
          <p:cNvSpPr txBox="1">
            <a:spLocks noGrp="1"/>
          </p:cNvSpPr>
          <p:nvPr>
            <p:ph type="body" idx="1"/>
          </p:nvPr>
        </p:nvSpPr>
        <p:spPr>
          <a:xfrm>
            <a:off x="415600" y="1536633"/>
            <a:ext cx="11360800" cy="4555200"/>
          </a:xfrm>
          <a:prstGeom prst="rect">
            <a:avLst/>
          </a:prstGeom>
          <a:noFill/>
          <a:ln>
            <a:noFill/>
          </a:ln>
        </p:spPr>
        <p:txBody>
          <a:bodyPr spcFirstLastPara="1" wrap="square" lIns="91433" tIns="45700" rIns="91433" bIns="45700" anchor="t" anchorCtr="0">
            <a:noAutofit/>
          </a:bodyPr>
          <a:lstStyle/>
          <a:p>
            <a:pPr marL="457189" indent="-406390">
              <a:lnSpc>
                <a:spcPct val="100000"/>
              </a:lnSpc>
              <a:spcBef>
                <a:spcPts val="533"/>
              </a:spcBef>
              <a:buSzPts val="2200"/>
            </a:pPr>
            <a:r>
              <a:rPr lang="en" sz="2933"/>
              <a:t>Treatment is recommended for clinical and electrographic seizures (AHA 1 , LOE C-LD). </a:t>
            </a:r>
            <a:endParaRPr sz="2933"/>
          </a:p>
          <a:p>
            <a:pPr marL="457189" indent="-406390">
              <a:lnSpc>
                <a:spcPct val="100000"/>
              </a:lnSpc>
              <a:spcBef>
                <a:spcPts val="533"/>
              </a:spcBef>
              <a:buSzPts val="2200"/>
            </a:pPr>
            <a:r>
              <a:rPr lang="en" sz="2933"/>
              <a:t>Treatment of electrographic status epilepticus should optimally occur in conjunction with neurologists (AHA 2a, LOE C-EO).  </a:t>
            </a:r>
            <a:endParaRPr sz="2933"/>
          </a:p>
          <a:p>
            <a:pPr marL="457189" indent="-406390">
              <a:lnSpc>
                <a:spcPct val="100000"/>
              </a:lnSpc>
              <a:spcBef>
                <a:spcPts val="533"/>
              </a:spcBef>
              <a:buSzPts val="2200"/>
            </a:pPr>
            <a:r>
              <a:rPr lang="en" sz="2933"/>
              <a:t>Selection of anti-seizure medication(s) is at the discretion of the attending physician(s). </a:t>
            </a:r>
            <a:endParaRPr sz="2933"/>
          </a:p>
          <a:p>
            <a:pPr marL="457189" indent="-406390">
              <a:lnSpc>
                <a:spcPct val="100000"/>
              </a:lnSpc>
              <a:spcBef>
                <a:spcPts val="533"/>
              </a:spcBef>
              <a:buSzPts val="2200"/>
            </a:pPr>
            <a:r>
              <a:rPr lang="en" sz="2933"/>
              <a:t>Side effects of antiseizure medication should be considered.</a:t>
            </a:r>
            <a:endParaRPr sz="2933"/>
          </a:p>
          <a:p>
            <a:pPr marL="33866" indent="0">
              <a:lnSpc>
                <a:spcPct val="100000"/>
              </a:lnSpc>
              <a:spcBef>
                <a:spcPts val="1867"/>
              </a:spcBef>
              <a:buSzPts val="2400"/>
              <a:buNone/>
            </a:pPr>
            <a:br>
              <a:rPr lang="en" sz="1467"/>
            </a:br>
            <a:endParaRPr sz="1467"/>
          </a:p>
          <a:p>
            <a:pPr marL="457189" indent="-220128">
              <a:lnSpc>
                <a:spcPct val="100000"/>
              </a:lnSpc>
              <a:spcBef>
                <a:spcPts val="1867"/>
              </a:spcBef>
              <a:buClr>
                <a:schemeClr val="dk1"/>
              </a:buClr>
              <a:buSzPts val="2400"/>
              <a:buNone/>
            </a:pPr>
            <a:endParaRPr sz="1467"/>
          </a:p>
        </p:txBody>
      </p:sp>
      <p:sp>
        <p:nvSpPr>
          <p:cNvPr id="1999" name="Google Shape;1999;p225"/>
          <p:cNvSpPr txBox="1">
            <a:spLocks noGrp="1"/>
          </p:cNvSpPr>
          <p:nvPr>
            <p:ph type="sldNum" idx="12"/>
          </p:nvPr>
        </p:nvSpPr>
        <p:spPr>
          <a:xfrm>
            <a:off x="11330665" y="6251679"/>
            <a:ext cx="731600" cy="524800"/>
          </a:xfrm>
          <a:prstGeom prst="rect">
            <a:avLst/>
          </a:prstGeom>
          <a:noFill/>
          <a:ln>
            <a:noFill/>
          </a:ln>
        </p:spPr>
        <p:txBody>
          <a:bodyPr spcFirstLastPara="1" wrap="square" lIns="91433" tIns="45700" rIns="91433" bIns="45700" anchor="ctr" anchorCtr="0">
            <a:noAutofit/>
          </a:bodyPr>
          <a:lstStyle/>
          <a:p>
            <a:pPr defTabSz="1219170">
              <a:buClr>
                <a:srgbClr val="000000"/>
              </a:buClr>
            </a:pPr>
            <a:fld id="{00000000-1234-1234-1234-123412341234}" type="slidenum">
              <a:rPr lang="en" kern="0">
                <a:solidFill>
                  <a:srgbClr val="7F7F7F"/>
                </a:solidFill>
              </a:rPr>
              <a:pPr defTabSz="1219170">
                <a:buClr>
                  <a:srgbClr val="000000"/>
                </a:buClr>
              </a:pPr>
              <a:t>38</a:t>
            </a:fld>
            <a:endParaRPr kern="0">
              <a:solidFill>
                <a:srgbClr val="7F7F7F"/>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003"/>
        <p:cNvGrpSpPr/>
        <p:nvPr/>
      </p:nvGrpSpPr>
      <p:grpSpPr>
        <a:xfrm>
          <a:off x="0" y="0"/>
          <a:ext cx="0" cy="0"/>
          <a:chOff x="0" y="0"/>
          <a:chExt cx="0" cy="0"/>
        </a:xfrm>
      </p:grpSpPr>
      <p:sp>
        <p:nvSpPr>
          <p:cNvPr id="2004" name="Google Shape;2004;p226"/>
          <p:cNvSpPr txBox="1">
            <a:spLocks noGrp="1"/>
          </p:cNvSpPr>
          <p:nvPr>
            <p:ph type="title"/>
          </p:nvPr>
        </p:nvSpPr>
        <p:spPr>
          <a:xfrm>
            <a:off x="415600" y="3013400"/>
            <a:ext cx="11360800" cy="831200"/>
          </a:xfrm>
          <a:prstGeom prst="rect">
            <a:avLst/>
          </a:prstGeom>
          <a:noFill/>
          <a:ln>
            <a:noFill/>
          </a:ln>
        </p:spPr>
        <p:txBody>
          <a:bodyPr spcFirstLastPara="1" wrap="square" lIns="91433" tIns="45700" rIns="91433" bIns="45700" anchor="ctr" anchorCtr="0">
            <a:noAutofit/>
          </a:bodyPr>
          <a:lstStyle/>
          <a:p>
            <a:pPr>
              <a:buClr>
                <a:schemeClr val="dk1"/>
              </a:buClr>
              <a:buSzPts val="3300"/>
            </a:pPr>
            <a:r>
              <a:rPr lang="en" sz="4800"/>
              <a:t>Monitoring and Assessments</a:t>
            </a:r>
            <a:endParaRPr sz="4800"/>
          </a:p>
        </p:txBody>
      </p:sp>
      <p:sp>
        <p:nvSpPr>
          <p:cNvPr id="2005" name="Google Shape;2005;p226"/>
          <p:cNvSpPr txBox="1">
            <a:spLocks noGrp="1"/>
          </p:cNvSpPr>
          <p:nvPr>
            <p:ph type="sldNum" idx="12"/>
          </p:nvPr>
        </p:nvSpPr>
        <p:spPr>
          <a:xfrm>
            <a:off x="11330665" y="6251679"/>
            <a:ext cx="731600" cy="524800"/>
          </a:xfrm>
          <a:prstGeom prst="rect">
            <a:avLst/>
          </a:prstGeom>
          <a:noFill/>
          <a:ln>
            <a:noFill/>
          </a:ln>
        </p:spPr>
        <p:txBody>
          <a:bodyPr spcFirstLastPara="1" wrap="square" lIns="91433" tIns="45700" rIns="91433" bIns="45700" anchor="ctr" anchorCtr="0">
            <a:noAutofit/>
          </a:bodyPr>
          <a:lstStyle/>
          <a:p>
            <a:pPr defTabSz="1219170">
              <a:buClr>
                <a:srgbClr val="000000"/>
              </a:buClr>
            </a:pPr>
            <a:fld id="{00000000-1234-1234-1234-123412341234}" type="slidenum">
              <a:rPr lang="en" kern="0">
                <a:solidFill>
                  <a:srgbClr val="7F7F7F"/>
                </a:solidFill>
              </a:rPr>
              <a:pPr defTabSz="1219170">
                <a:buClr>
                  <a:srgbClr val="000000"/>
                </a:buClr>
              </a:pPr>
              <a:t>39</a:t>
            </a:fld>
            <a:endParaRPr kern="0">
              <a:solidFill>
                <a:srgbClr val="7F7F7F"/>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11"/>
        <p:cNvGrpSpPr/>
        <p:nvPr/>
      </p:nvGrpSpPr>
      <p:grpSpPr>
        <a:xfrm>
          <a:off x="0" y="0"/>
          <a:ext cx="0" cy="0"/>
          <a:chOff x="0" y="0"/>
          <a:chExt cx="0" cy="0"/>
        </a:xfrm>
      </p:grpSpPr>
      <p:sp>
        <p:nvSpPr>
          <p:cNvPr id="1712" name="Google Shape;1712;p191"/>
          <p:cNvSpPr txBox="1">
            <a:spLocks noGrp="1"/>
          </p:cNvSpPr>
          <p:nvPr>
            <p:ph type="title"/>
          </p:nvPr>
        </p:nvSpPr>
        <p:spPr>
          <a:xfrm>
            <a:off x="415600" y="593367"/>
            <a:ext cx="11360800" cy="831200"/>
          </a:xfrm>
          <a:prstGeom prst="rect">
            <a:avLst/>
          </a:prstGeom>
          <a:noFill/>
          <a:ln>
            <a:noFill/>
          </a:ln>
        </p:spPr>
        <p:txBody>
          <a:bodyPr spcFirstLastPara="1" wrap="square" lIns="91433" tIns="45700" rIns="91433" bIns="45700" anchor="ctr" anchorCtr="0">
            <a:noAutofit/>
          </a:bodyPr>
          <a:lstStyle/>
          <a:p>
            <a:pPr>
              <a:buClr>
                <a:schemeClr val="dk1"/>
              </a:buClr>
              <a:buSzPts val="3300"/>
            </a:pPr>
            <a:r>
              <a:rPr lang="en" sz="3600"/>
              <a:t>Why Clinical Standardization?</a:t>
            </a:r>
            <a:endParaRPr sz="3600"/>
          </a:p>
        </p:txBody>
      </p:sp>
      <p:sp>
        <p:nvSpPr>
          <p:cNvPr id="1713" name="Google Shape;1713;p191"/>
          <p:cNvSpPr txBox="1">
            <a:spLocks noGrp="1"/>
          </p:cNvSpPr>
          <p:nvPr>
            <p:ph type="body" idx="1"/>
          </p:nvPr>
        </p:nvSpPr>
        <p:spPr>
          <a:xfrm>
            <a:off x="415600" y="1536633"/>
            <a:ext cx="11360800" cy="4555200"/>
          </a:xfrm>
          <a:prstGeom prst="rect">
            <a:avLst/>
          </a:prstGeom>
          <a:noFill/>
          <a:ln>
            <a:noFill/>
          </a:ln>
        </p:spPr>
        <p:txBody>
          <a:bodyPr spcFirstLastPara="1" wrap="square" lIns="91433" tIns="45700" rIns="91433" bIns="45700" anchor="t" anchorCtr="0">
            <a:noAutofit/>
          </a:bodyPr>
          <a:lstStyle/>
          <a:p>
            <a:pPr marL="457189" indent="-533387">
              <a:lnSpc>
                <a:spcPct val="100000"/>
              </a:lnSpc>
              <a:spcBef>
                <a:spcPts val="1867"/>
              </a:spcBef>
              <a:buClr>
                <a:schemeClr val="dk1"/>
              </a:buClr>
              <a:buSzPts val="3700"/>
              <a:buChar char="•"/>
            </a:pPr>
            <a:r>
              <a:rPr lang="en" sz="3200"/>
              <a:t>Purpose:  to minimize treatment variability of participants when possible in the P-ICECAP trial in order to optimally discern the effect of the study intervention.  </a:t>
            </a:r>
            <a:endParaRPr sz="3200"/>
          </a:p>
          <a:p>
            <a:pPr marL="457189" indent="-533387">
              <a:lnSpc>
                <a:spcPct val="100000"/>
              </a:lnSpc>
              <a:spcBef>
                <a:spcPts val="1867"/>
              </a:spcBef>
              <a:buClr>
                <a:schemeClr val="dk1"/>
              </a:buClr>
              <a:buSzPts val="3700"/>
              <a:buChar char="•"/>
            </a:pPr>
            <a:r>
              <a:rPr lang="en" sz="3200"/>
              <a:t>Goal-oriented strategy that maintains some flexibility in approach as long as a consistent target parameter is attained. </a:t>
            </a:r>
            <a:br>
              <a:rPr lang="en" sz="1467"/>
            </a:br>
            <a:endParaRPr sz="1467"/>
          </a:p>
        </p:txBody>
      </p:sp>
      <p:sp>
        <p:nvSpPr>
          <p:cNvPr id="1714" name="Google Shape;1714;p191"/>
          <p:cNvSpPr txBox="1">
            <a:spLocks noGrp="1"/>
          </p:cNvSpPr>
          <p:nvPr>
            <p:ph type="sldNum" idx="12"/>
          </p:nvPr>
        </p:nvSpPr>
        <p:spPr>
          <a:xfrm>
            <a:off x="11330665" y="6251679"/>
            <a:ext cx="731600" cy="524800"/>
          </a:xfrm>
          <a:prstGeom prst="rect">
            <a:avLst/>
          </a:prstGeom>
          <a:noFill/>
          <a:ln>
            <a:noFill/>
          </a:ln>
        </p:spPr>
        <p:txBody>
          <a:bodyPr spcFirstLastPara="1" wrap="square" lIns="91433" tIns="45700" rIns="91433" bIns="45700" anchor="ctr" anchorCtr="0">
            <a:noAutofit/>
          </a:bodyPr>
          <a:lstStyle/>
          <a:p>
            <a:pPr defTabSz="1219170">
              <a:buClr>
                <a:srgbClr val="000000"/>
              </a:buClr>
            </a:pPr>
            <a:fld id="{00000000-1234-1234-1234-123412341234}" type="slidenum">
              <a:rPr lang="en" kern="0">
                <a:solidFill>
                  <a:srgbClr val="7F7F7F"/>
                </a:solidFill>
              </a:rPr>
              <a:pPr defTabSz="1219170">
                <a:buClr>
                  <a:srgbClr val="000000"/>
                </a:buClr>
              </a:pPr>
              <a:t>4</a:t>
            </a:fld>
            <a:endParaRPr kern="0">
              <a:solidFill>
                <a:srgbClr val="7F7F7F"/>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010"/>
        <p:cNvGrpSpPr/>
        <p:nvPr/>
      </p:nvGrpSpPr>
      <p:grpSpPr>
        <a:xfrm>
          <a:off x="0" y="0"/>
          <a:ext cx="0" cy="0"/>
          <a:chOff x="0" y="0"/>
          <a:chExt cx="0" cy="0"/>
        </a:xfrm>
      </p:grpSpPr>
      <p:sp>
        <p:nvSpPr>
          <p:cNvPr id="2011" name="Google Shape;2011;p227"/>
          <p:cNvSpPr txBox="1">
            <a:spLocks noGrp="1"/>
          </p:cNvSpPr>
          <p:nvPr>
            <p:ph type="body" idx="1"/>
          </p:nvPr>
        </p:nvSpPr>
        <p:spPr>
          <a:xfrm>
            <a:off x="415600" y="591200"/>
            <a:ext cx="11360800" cy="5500800"/>
          </a:xfrm>
          <a:prstGeom prst="rect">
            <a:avLst/>
          </a:prstGeom>
          <a:noFill/>
          <a:ln>
            <a:noFill/>
          </a:ln>
        </p:spPr>
        <p:txBody>
          <a:bodyPr spcFirstLastPara="1" wrap="square" lIns="91433" tIns="45700" rIns="91433" bIns="45700" anchor="t" anchorCtr="0">
            <a:noAutofit/>
          </a:bodyPr>
          <a:lstStyle/>
          <a:p>
            <a:pPr marL="457189" indent="-423323">
              <a:lnSpc>
                <a:spcPct val="100000"/>
              </a:lnSpc>
              <a:spcBef>
                <a:spcPts val="1867"/>
              </a:spcBef>
              <a:buClr>
                <a:schemeClr val="dk1"/>
              </a:buClr>
              <a:buSzPts val="2400"/>
              <a:buChar char="•"/>
            </a:pPr>
            <a:r>
              <a:rPr lang="en" sz="3200"/>
              <a:t>Laboratory testing will be conducted  at baseline and throughout the intervention period (0 to 120 hours). </a:t>
            </a:r>
            <a:endParaRPr sz="3200"/>
          </a:p>
          <a:p>
            <a:pPr marL="457189" indent="-423323">
              <a:lnSpc>
                <a:spcPct val="100000"/>
              </a:lnSpc>
              <a:spcBef>
                <a:spcPts val="1867"/>
              </a:spcBef>
              <a:buClr>
                <a:schemeClr val="dk1"/>
              </a:buClr>
              <a:buSzPts val="2400"/>
              <a:buChar char="•"/>
            </a:pPr>
            <a:r>
              <a:rPr lang="en" sz="3200"/>
              <a:t>Basic metabolic panel, glucose, calcium, mag, phos for safety</a:t>
            </a:r>
            <a:endParaRPr sz="3200"/>
          </a:p>
          <a:p>
            <a:pPr marL="914377" lvl="1">
              <a:lnSpc>
                <a:spcPct val="100000"/>
              </a:lnSpc>
              <a:spcBef>
                <a:spcPts val="1867"/>
              </a:spcBef>
              <a:buSzPts val="2400"/>
            </a:pPr>
            <a:r>
              <a:rPr lang="en" sz="3200"/>
              <a:t>Q6 hours during induction and rewarming</a:t>
            </a:r>
            <a:endParaRPr sz="3200"/>
          </a:p>
          <a:p>
            <a:pPr marL="914377" lvl="1">
              <a:lnSpc>
                <a:spcPct val="100000"/>
              </a:lnSpc>
              <a:spcBef>
                <a:spcPts val="1867"/>
              </a:spcBef>
              <a:buSzPts val="2400"/>
            </a:pPr>
            <a:r>
              <a:rPr lang="en" sz="3200"/>
              <a:t>Q12 during maintenance hypothermia and normothermia periods:</a:t>
            </a:r>
            <a:endParaRPr sz="3200"/>
          </a:p>
        </p:txBody>
      </p:sp>
      <p:sp>
        <p:nvSpPr>
          <p:cNvPr id="2012" name="Google Shape;2012;p227"/>
          <p:cNvSpPr txBox="1">
            <a:spLocks noGrp="1"/>
          </p:cNvSpPr>
          <p:nvPr>
            <p:ph type="sldNum" idx="12"/>
          </p:nvPr>
        </p:nvSpPr>
        <p:spPr>
          <a:xfrm>
            <a:off x="11330665" y="6251679"/>
            <a:ext cx="731600" cy="524800"/>
          </a:xfrm>
          <a:prstGeom prst="rect">
            <a:avLst/>
          </a:prstGeom>
          <a:noFill/>
          <a:ln>
            <a:noFill/>
          </a:ln>
        </p:spPr>
        <p:txBody>
          <a:bodyPr spcFirstLastPara="1" wrap="square" lIns="91433" tIns="45700" rIns="91433" bIns="45700" anchor="ctr" anchorCtr="0">
            <a:noAutofit/>
          </a:bodyPr>
          <a:lstStyle/>
          <a:p>
            <a:pPr defTabSz="1219170">
              <a:buClr>
                <a:srgbClr val="000000"/>
              </a:buClr>
            </a:pPr>
            <a:fld id="{00000000-1234-1234-1234-123412341234}" type="slidenum">
              <a:rPr lang="en" kern="0">
                <a:solidFill>
                  <a:srgbClr val="7F7F7F"/>
                </a:solidFill>
              </a:rPr>
              <a:pPr defTabSz="1219170">
                <a:buClr>
                  <a:srgbClr val="000000"/>
                </a:buClr>
              </a:pPr>
              <a:t>40</a:t>
            </a:fld>
            <a:endParaRPr kern="0">
              <a:solidFill>
                <a:srgbClr val="7F7F7F"/>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016"/>
        <p:cNvGrpSpPr/>
        <p:nvPr/>
      </p:nvGrpSpPr>
      <p:grpSpPr>
        <a:xfrm>
          <a:off x="0" y="0"/>
          <a:ext cx="0" cy="0"/>
          <a:chOff x="0" y="0"/>
          <a:chExt cx="0" cy="0"/>
        </a:xfrm>
      </p:grpSpPr>
      <p:sp>
        <p:nvSpPr>
          <p:cNvPr id="2017" name="Google Shape;2017;p228"/>
          <p:cNvSpPr txBox="1">
            <a:spLocks noGrp="1"/>
          </p:cNvSpPr>
          <p:nvPr>
            <p:ph type="body" idx="1"/>
          </p:nvPr>
        </p:nvSpPr>
        <p:spPr>
          <a:xfrm>
            <a:off x="415600" y="558967"/>
            <a:ext cx="11360800" cy="5532800"/>
          </a:xfrm>
          <a:prstGeom prst="rect">
            <a:avLst/>
          </a:prstGeom>
          <a:noFill/>
          <a:ln>
            <a:noFill/>
          </a:ln>
        </p:spPr>
        <p:txBody>
          <a:bodyPr spcFirstLastPara="1" wrap="square" lIns="91433" tIns="45700" rIns="91433" bIns="45700" anchor="t" anchorCtr="0">
            <a:noAutofit/>
          </a:bodyPr>
          <a:lstStyle/>
          <a:p>
            <a:pPr marL="457189" indent="-516454">
              <a:lnSpc>
                <a:spcPct val="100000"/>
              </a:lnSpc>
              <a:spcBef>
                <a:spcPts val="1867"/>
              </a:spcBef>
              <a:buSzPts val="3500"/>
            </a:pPr>
            <a:r>
              <a:rPr lang="en" sz="2933"/>
              <a:t>Daily </a:t>
            </a:r>
            <a:endParaRPr sz="2933"/>
          </a:p>
          <a:p>
            <a:pPr marL="914377" lvl="1" indent="-491054">
              <a:lnSpc>
                <a:spcPct val="100000"/>
              </a:lnSpc>
              <a:spcBef>
                <a:spcPts val="1867"/>
              </a:spcBef>
              <a:buSzPts val="3200"/>
            </a:pPr>
            <a:r>
              <a:rPr lang="en" sz="2933"/>
              <a:t>Complete blood count (CBC),</a:t>
            </a:r>
            <a:endParaRPr sz="2933"/>
          </a:p>
          <a:p>
            <a:pPr marL="914377" lvl="1" indent="-491054">
              <a:lnSpc>
                <a:spcPct val="100000"/>
              </a:lnSpc>
              <a:spcBef>
                <a:spcPts val="1867"/>
              </a:spcBef>
              <a:buSzPts val="3200"/>
            </a:pPr>
            <a:r>
              <a:rPr lang="en" sz="2933"/>
              <a:t>Liver function tests (LFTs)</a:t>
            </a:r>
            <a:endParaRPr sz="2933"/>
          </a:p>
          <a:p>
            <a:pPr marL="914377" lvl="1" indent="-491054">
              <a:lnSpc>
                <a:spcPct val="100000"/>
              </a:lnSpc>
              <a:spcBef>
                <a:spcPts val="1867"/>
              </a:spcBef>
              <a:buSzPts val="3200"/>
            </a:pPr>
            <a:r>
              <a:rPr lang="en" sz="2933"/>
              <a:t>Daily coagulation profile: prothrombin time (PT) and International Normalized Ratio (INR), partial thromboplastin time (PTT),</a:t>
            </a:r>
            <a:endParaRPr sz="2933"/>
          </a:p>
          <a:p>
            <a:pPr marL="914377" lvl="1" indent="-491054">
              <a:lnSpc>
                <a:spcPct val="100000"/>
              </a:lnSpc>
              <a:spcBef>
                <a:spcPts val="1867"/>
              </a:spcBef>
              <a:buSzPts val="3200"/>
            </a:pPr>
            <a:r>
              <a:rPr lang="en" sz="2933"/>
              <a:t>Arterial Blood Gas At least, daily for the first 72 hours. </a:t>
            </a:r>
            <a:endParaRPr sz="2933"/>
          </a:p>
          <a:p>
            <a:pPr marL="457189" indent="-220128">
              <a:lnSpc>
                <a:spcPct val="100000"/>
              </a:lnSpc>
              <a:spcBef>
                <a:spcPts val="1867"/>
              </a:spcBef>
              <a:buClr>
                <a:schemeClr val="dk1"/>
              </a:buClr>
              <a:buSzPts val="2400"/>
              <a:buNone/>
            </a:pPr>
            <a:endParaRPr sz="1467"/>
          </a:p>
        </p:txBody>
      </p:sp>
      <p:sp>
        <p:nvSpPr>
          <p:cNvPr id="2018" name="Google Shape;2018;p228"/>
          <p:cNvSpPr txBox="1">
            <a:spLocks noGrp="1"/>
          </p:cNvSpPr>
          <p:nvPr>
            <p:ph type="sldNum" idx="12"/>
          </p:nvPr>
        </p:nvSpPr>
        <p:spPr>
          <a:xfrm>
            <a:off x="11330665" y="6251679"/>
            <a:ext cx="731600" cy="524800"/>
          </a:xfrm>
          <a:prstGeom prst="rect">
            <a:avLst/>
          </a:prstGeom>
          <a:noFill/>
          <a:ln>
            <a:noFill/>
          </a:ln>
        </p:spPr>
        <p:txBody>
          <a:bodyPr spcFirstLastPara="1" wrap="square" lIns="91433" tIns="45700" rIns="91433" bIns="45700" anchor="ctr" anchorCtr="0">
            <a:noAutofit/>
          </a:bodyPr>
          <a:lstStyle/>
          <a:p>
            <a:pPr defTabSz="1219170">
              <a:buClr>
                <a:srgbClr val="000000"/>
              </a:buClr>
            </a:pPr>
            <a:fld id="{00000000-1234-1234-1234-123412341234}" type="slidenum">
              <a:rPr lang="en" kern="0">
                <a:solidFill>
                  <a:srgbClr val="7F7F7F"/>
                </a:solidFill>
              </a:rPr>
              <a:pPr defTabSz="1219170">
                <a:buClr>
                  <a:srgbClr val="000000"/>
                </a:buClr>
              </a:pPr>
              <a:t>41</a:t>
            </a:fld>
            <a:endParaRPr kern="0">
              <a:solidFill>
                <a:srgbClr val="7F7F7F"/>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022"/>
        <p:cNvGrpSpPr/>
        <p:nvPr/>
      </p:nvGrpSpPr>
      <p:grpSpPr>
        <a:xfrm>
          <a:off x="0" y="0"/>
          <a:ext cx="0" cy="0"/>
          <a:chOff x="0" y="0"/>
          <a:chExt cx="0" cy="0"/>
        </a:xfrm>
      </p:grpSpPr>
      <p:sp>
        <p:nvSpPr>
          <p:cNvPr id="2023" name="Google Shape;2023;p229"/>
          <p:cNvSpPr txBox="1">
            <a:spLocks noGrp="1"/>
          </p:cNvSpPr>
          <p:nvPr>
            <p:ph type="title"/>
          </p:nvPr>
        </p:nvSpPr>
        <p:spPr>
          <a:xfrm>
            <a:off x="415600" y="593367"/>
            <a:ext cx="11360800" cy="831200"/>
          </a:xfrm>
          <a:prstGeom prst="rect">
            <a:avLst/>
          </a:prstGeom>
          <a:noFill/>
          <a:ln>
            <a:noFill/>
          </a:ln>
        </p:spPr>
        <p:txBody>
          <a:bodyPr spcFirstLastPara="1" wrap="square" lIns="91433" tIns="45700" rIns="91433" bIns="45700" anchor="ctr" anchorCtr="0">
            <a:noAutofit/>
          </a:bodyPr>
          <a:lstStyle/>
          <a:p>
            <a:pPr>
              <a:buClr>
                <a:schemeClr val="dk1"/>
              </a:buClr>
              <a:buSzPts val="3300"/>
            </a:pPr>
            <a:r>
              <a:rPr lang="en"/>
              <a:t>Cultures &amp; Imaging</a:t>
            </a:r>
            <a:endParaRPr/>
          </a:p>
        </p:txBody>
      </p:sp>
      <p:sp>
        <p:nvSpPr>
          <p:cNvPr id="2024" name="Google Shape;2024;p229"/>
          <p:cNvSpPr txBox="1">
            <a:spLocks noGrp="1"/>
          </p:cNvSpPr>
          <p:nvPr>
            <p:ph type="body" idx="1"/>
          </p:nvPr>
        </p:nvSpPr>
        <p:spPr>
          <a:xfrm>
            <a:off x="415600" y="1536633"/>
            <a:ext cx="11360800" cy="4555200"/>
          </a:xfrm>
          <a:prstGeom prst="rect">
            <a:avLst/>
          </a:prstGeom>
          <a:noFill/>
          <a:ln>
            <a:noFill/>
          </a:ln>
        </p:spPr>
        <p:txBody>
          <a:bodyPr spcFirstLastPara="1" wrap="square" lIns="91433" tIns="45700" rIns="91433" bIns="45700" anchor="t" anchorCtr="0">
            <a:noAutofit/>
          </a:bodyPr>
          <a:lstStyle/>
          <a:p>
            <a:pPr marL="457189" indent="-423323">
              <a:lnSpc>
                <a:spcPct val="100000"/>
              </a:lnSpc>
              <a:spcBef>
                <a:spcPts val="1867"/>
              </a:spcBef>
              <a:buClr>
                <a:schemeClr val="dk1"/>
              </a:buClr>
              <a:buSzPts val="2400"/>
              <a:buChar char="•"/>
            </a:pPr>
            <a:r>
              <a:rPr lang="en" sz="3200"/>
              <a:t>Blood cultures</a:t>
            </a:r>
            <a:endParaRPr sz="3200"/>
          </a:p>
          <a:p>
            <a:pPr marL="914377" lvl="1">
              <a:lnSpc>
                <a:spcPct val="100000"/>
              </a:lnSpc>
              <a:spcBef>
                <a:spcPts val="1867"/>
              </a:spcBef>
              <a:buSzPts val="2400"/>
            </a:pPr>
            <a:r>
              <a:rPr lang="en" sz="3200"/>
              <a:t>Randomization, days 2 and 4</a:t>
            </a:r>
            <a:endParaRPr sz="3200"/>
          </a:p>
          <a:p>
            <a:pPr marL="914377" lvl="1">
              <a:lnSpc>
                <a:spcPct val="100000"/>
              </a:lnSpc>
              <a:spcBef>
                <a:spcPts val="1867"/>
              </a:spcBef>
              <a:buSzPts val="2400"/>
            </a:pPr>
            <a:r>
              <a:rPr lang="en" sz="3200"/>
              <a:t>Baseline respiratory culture</a:t>
            </a:r>
            <a:endParaRPr sz="3200"/>
          </a:p>
          <a:p>
            <a:pPr marL="457189" indent="-423323">
              <a:lnSpc>
                <a:spcPct val="100000"/>
              </a:lnSpc>
              <a:spcBef>
                <a:spcPts val="1867"/>
              </a:spcBef>
              <a:buClr>
                <a:schemeClr val="dk1"/>
              </a:buClr>
              <a:buSzPts val="2400"/>
              <a:buChar char="•"/>
            </a:pPr>
            <a:r>
              <a:rPr lang="en" sz="3200"/>
              <a:t>Chest xray</a:t>
            </a:r>
            <a:endParaRPr sz="3200"/>
          </a:p>
          <a:p>
            <a:pPr marL="914377" lvl="1">
              <a:lnSpc>
                <a:spcPct val="100000"/>
              </a:lnSpc>
              <a:spcBef>
                <a:spcPts val="1867"/>
              </a:spcBef>
              <a:buSzPts val="2400"/>
            </a:pPr>
            <a:r>
              <a:rPr lang="en" sz="3200"/>
              <a:t>Daily to confirm esophageal probe location</a:t>
            </a:r>
            <a:endParaRPr sz="3200"/>
          </a:p>
        </p:txBody>
      </p:sp>
      <p:sp>
        <p:nvSpPr>
          <p:cNvPr id="2025" name="Google Shape;2025;p229"/>
          <p:cNvSpPr txBox="1">
            <a:spLocks noGrp="1"/>
          </p:cNvSpPr>
          <p:nvPr>
            <p:ph type="sldNum" idx="12"/>
          </p:nvPr>
        </p:nvSpPr>
        <p:spPr>
          <a:xfrm>
            <a:off x="11330665" y="6251679"/>
            <a:ext cx="731600" cy="524800"/>
          </a:xfrm>
          <a:prstGeom prst="rect">
            <a:avLst/>
          </a:prstGeom>
          <a:noFill/>
          <a:ln>
            <a:noFill/>
          </a:ln>
        </p:spPr>
        <p:txBody>
          <a:bodyPr spcFirstLastPara="1" wrap="square" lIns="91433" tIns="45700" rIns="91433" bIns="45700" anchor="ctr" anchorCtr="0">
            <a:noAutofit/>
          </a:bodyPr>
          <a:lstStyle/>
          <a:p>
            <a:pPr defTabSz="1219170">
              <a:buClr>
                <a:srgbClr val="000000"/>
              </a:buClr>
            </a:pPr>
            <a:fld id="{00000000-1234-1234-1234-123412341234}" type="slidenum">
              <a:rPr lang="en" kern="0">
                <a:solidFill>
                  <a:srgbClr val="7F7F7F"/>
                </a:solidFill>
              </a:rPr>
              <a:pPr defTabSz="1219170">
                <a:buClr>
                  <a:srgbClr val="000000"/>
                </a:buClr>
              </a:pPr>
              <a:t>42</a:t>
            </a:fld>
            <a:endParaRPr kern="0">
              <a:solidFill>
                <a:srgbClr val="7F7F7F"/>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2029"/>
        <p:cNvGrpSpPr/>
        <p:nvPr/>
      </p:nvGrpSpPr>
      <p:grpSpPr>
        <a:xfrm>
          <a:off x="0" y="0"/>
          <a:ext cx="0" cy="0"/>
          <a:chOff x="0" y="0"/>
          <a:chExt cx="0" cy="0"/>
        </a:xfrm>
      </p:grpSpPr>
      <p:pic>
        <p:nvPicPr>
          <p:cNvPr id="2030" name="Google Shape;2030;p230"/>
          <p:cNvPicPr preferRelativeResize="0"/>
          <p:nvPr/>
        </p:nvPicPr>
        <p:blipFill rotWithShape="1">
          <a:blip r:embed="rId3">
            <a:alphaModFix/>
          </a:blip>
          <a:srcRect l="15276" t="3021" r="2349" b="42895"/>
          <a:stretch/>
        </p:blipFill>
        <p:spPr>
          <a:xfrm>
            <a:off x="1186240" y="1763997"/>
            <a:ext cx="9819520" cy="1892920"/>
          </a:xfrm>
          <a:prstGeom prst="rect">
            <a:avLst/>
          </a:prstGeom>
          <a:noFill/>
          <a:ln w="228600" cap="sq" cmpd="thickThin">
            <a:solidFill>
              <a:srgbClr val="000000"/>
            </a:solidFill>
            <a:prstDash val="solid"/>
            <a:miter lim="800000"/>
            <a:headEnd type="none" w="sm" len="sm"/>
            <a:tailEnd type="none" w="sm" len="sm"/>
          </a:ln>
        </p:spPr>
      </p:pic>
      <p:sp>
        <p:nvSpPr>
          <p:cNvPr id="2031" name="Google Shape;2031;p230"/>
          <p:cNvSpPr/>
          <p:nvPr/>
        </p:nvSpPr>
        <p:spPr>
          <a:xfrm>
            <a:off x="1393977" y="4177887"/>
            <a:ext cx="7823200" cy="2133600"/>
          </a:xfrm>
          <a:prstGeom prst="rtTriangle">
            <a:avLst/>
          </a:prstGeom>
          <a:solidFill>
            <a:srgbClr val="002060"/>
          </a:solidFill>
          <a:ln w="50800" cap="flat" cmpd="sng">
            <a:solidFill>
              <a:schemeClr val="dk1"/>
            </a:solidFill>
            <a:prstDash val="solid"/>
            <a:round/>
            <a:headEnd type="none" w="sm" len="sm"/>
            <a:tailEnd type="none" w="sm" len="sm"/>
          </a:ln>
        </p:spPr>
        <p:txBody>
          <a:bodyPr spcFirstLastPara="1" wrap="square" lIns="91433" tIns="45700" rIns="91433" bIns="45700" anchor="ctr" anchorCtr="0">
            <a:noAutofit/>
          </a:bodyPr>
          <a:lstStyle/>
          <a:p>
            <a:pPr algn="ctr" defTabSz="1219170">
              <a:buClr>
                <a:srgbClr val="000000"/>
              </a:buClr>
            </a:pPr>
            <a:r>
              <a:rPr lang="en" sz="3200" b="1" kern="0">
                <a:solidFill>
                  <a:srgbClr val="FFFFFF"/>
                </a:solidFill>
                <a:latin typeface="Arial"/>
                <a:ea typeface="Arial"/>
                <a:cs typeface="Arial"/>
                <a:sym typeface="Arial"/>
              </a:rPr>
              <a:t>Post-Cardiac Arrest Care</a:t>
            </a:r>
            <a:endParaRPr sz="1467" kern="0">
              <a:solidFill>
                <a:srgbClr val="000000"/>
              </a:solidFill>
              <a:latin typeface="Arial"/>
              <a:cs typeface="Arial"/>
              <a:sym typeface="Arial"/>
            </a:endParaRPr>
          </a:p>
        </p:txBody>
      </p:sp>
      <p:grpSp>
        <p:nvGrpSpPr>
          <p:cNvPr id="2032" name="Google Shape;2032;p230"/>
          <p:cNvGrpSpPr/>
          <p:nvPr/>
        </p:nvGrpSpPr>
        <p:grpSpPr>
          <a:xfrm>
            <a:off x="1393979" y="4169640"/>
            <a:ext cx="7972927" cy="2133600"/>
            <a:chOff x="1045483" y="3127230"/>
            <a:chExt cx="5979695" cy="1600200"/>
          </a:xfrm>
        </p:grpSpPr>
        <p:sp>
          <p:nvSpPr>
            <p:cNvPr id="2033" name="Google Shape;2033;p230"/>
            <p:cNvSpPr/>
            <p:nvPr/>
          </p:nvSpPr>
          <p:spPr>
            <a:xfrm rot="10800000">
              <a:off x="1045483" y="3127230"/>
              <a:ext cx="5979695" cy="1600200"/>
            </a:xfrm>
            <a:prstGeom prst="rtTriangle">
              <a:avLst/>
            </a:prstGeom>
            <a:solidFill>
              <a:srgbClr val="7030A0"/>
            </a:solidFill>
            <a:ln w="50800" cap="flat" cmpd="sng">
              <a:solidFill>
                <a:schemeClr val="lt1"/>
              </a:solidFill>
              <a:prstDash val="solid"/>
              <a:round/>
              <a:headEnd type="none" w="sm" len="sm"/>
              <a:tailEnd type="none" w="sm" len="sm"/>
            </a:ln>
          </p:spPr>
          <p:txBody>
            <a:bodyPr spcFirstLastPara="1" wrap="square" lIns="91433" tIns="45700" rIns="91433" bIns="45700" anchor="ctr" anchorCtr="0">
              <a:noAutofit/>
            </a:bodyPr>
            <a:lstStyle/>
            <a:p>
              <a:pPr algn="ctr" defTabSz="1219170">
                <a:buClr>
                  <a:srgbClr val="000000"/>
                </a:buClr>
              </a:pPr>
              <a:endParaRPr sz="3200" b="1" kern="0">
                <a:solidFill>
                  <a:srgbClr val="611BB8"/>
                </a:solidFill>
                <a:latin typeface="Arial"/>
                <a:ea typeface="Arial"/>
                <a:cs typeface="Arial"/>
                <a:sym typeface="Arial"/>
              </a:endParaRPr>
            </a:p>
          </p:txBody>
        </p:sp>
        <p:sp>
          <p:nvSpPr>
            <p:cNvPr id="2034" name="Google Shape;2034;p230"/>
            <p:cNvSpPr txBox="1"/>
            <p:nvPr/>
          </p:nvSpPr>
          <p:spPr>
            <a:xfrm>
              <a:off x="3642499" y="3133425"/>
              <a:ext cx="3339000" cy="684869"/>
            </a:xfrm>
            <a:prstGeom prst="rect">
              <a:avLst/>
            </a:prstGeom>
            <a:noFill/>
            <a:ln>
              <a:noFill/>
            </a:ln>
          </p:spPr>
          <p:txBody>
            <a:bodyPr spcFirstLastPara="1" wrap="square" lIns="91433" tIns="45700" rIns="91433" bIns="45700" anchor="t" anchorCtr="0">
              <a:spAutoFit/>
            </a:bodyPr>
            <a:lstStyle/>
            <a:p>
              <a:pPr defTabSz="1219170">
                <a:buClr>
                  <a:srgbClr val="000000"/>
                </a:buClr>
              </a:pPr>
              <a:r>
                <a:rPr lang="en" sz="2667" b="1" kern="0">
                  <a:solidFill>
                    <a:srgbClr val="FFFFFF"/>
                  </a:solidFill>
                  <a:latin typeface="Arial"/>
                  <a:ea typeface="Arial"/>
                  <a:cs typeface="Arial"/>
                  <a:sym typeface="Arial"/>
                </a:rPr>
                <a:t>Stratification &amp; Neuroprognostication</a:t>
              </a:r>
              <a:endParaRPr sz="1467" kern="0">
                <a:solidFill>
                  <a:srgbClr val="000000"/>
                </a:solidFill>
                <a:latin typeface="Arial"/>
                <a:cs typeface="Arial"/>
                <a:sym typeface="Arial"/>
              </a:endParaRPr>
            </a:p>
          </p:txBody>
        </p:sp>
      </p:grpSp>
      <p:sp>
        <p:nvSpPr>
          <p:cNvPr id="2035" name="Google Shape;2035;p230"/>
          <p:cNvSpPr txBox="1">
            <a:spLocks noGrp="1"/>
          </p:cNvSpPr>
          <p:nvPr>
            <p:ph type="title"/>
          </p:nvPr>
        </p:nvSpPr>
        <p:spPr>
          <a:xfrm>
            <a:off x="415600" y="593367"/>
            <a:ext cx="11360800" cy="831200"/>
          </a:xfrm>
          <a:prstGeom prst="rect">
            <a:avLst/>
          </a:prstGeom>
          <a:noFill/>
          <a:ln>
            <a:noFill/>
          </a:ln>
        </p:spPr>
        <p:txBody>
          <a:bodyPr spcFirstLastPara="1" wrap="square" lIns="91433" tIns="45700" rIns="91433" bIns="45700" anchor="ctr" anchorCtr="0">
            <a:noAutofit/>
          </a:bodyPr>
          <a:lstStyle/>
          <a:p>
            <a:pPr>
              <a:buClr>
                <a:schemeClr val="dk1"/>
              </a:buClr>
              <a:buSzPts val="3300"/>
            </a:pPr>
            <a:r>
              <a:rPr lang="en"/>
              <a:t>Post-Arrest Care Continuum</a:t>
            </a:r>
            <a:endParaRPr/>
          </a:p>
        </p:txBody>
      </p:sp>
      <p:sp>
        <p:nvSpPr>
          <p:cNvPr id="2036" name="Google Shape;2036;p230"/>
          <p:cNvSpPr/>
          <p:nvPr/>
        </p:nvSpPr>
        <p:spPr>
          <a:xfrm rot="-5400000">
            <a:off x="1490655" y="4054437"/>
            <a:ext cx="2251637" cy="2744443"/>
          </a:xfrm>
          <a:prstGeom prst="rightArrow">
            <a:avLst>
              <a:gd name="adj1" fmla="val 82180"/>
              <a:gd name="adj2" fmla="val 26117"/>
            </a:avLst>
          </a:prstGeom>
          <a:solidFill>
            <a:srgbClr val="4A86E8"/>
          </a:solidFill>
          <a:ln w="9525" cap="flat" cmpd="sng">
            <a:solidFill>
              <a:schemeClr val="dk1"/>
            </a:solidFill>
            <a:prstDash val="solid"/>
            <a:round/>
            <a:headEnd type="none" w="sm" len="sm"/>
            <a:tailEnd type="none" w="sm" len="sm"/>
          </a:ln>
        </p:spPr>
        <p:txBody>
          <a:bodyPr spcFirstLastPara="1" wrap="square" lIns="91433" tIns="91433" rIns="91433" bIns="91433"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37" name="Google Shape;2037;p230"/>
          <p:cNvSpPr txBox="1"/>
          <p:nvPr/>
        </p:nvSpPr>
        <p:spPr>
          <a:xfrm>
            <a:off x="1488778" y="4784097"/>
            <a:ext cx="2255383" cy="1768369"/>
          </a:xfrm>
          <a:prstGeom prst="rect">
            <a:avLst/>
          </a:prstGeom>
          <a:noFill/>
          <a:ln>
            <a:noFill/>
          </a:ln>
        </p:spPr>
        <p:txBody>
          <a:bodyPr spcFirstLastPara="1" wrap="square" lIns="91433" tIns="45700" rIns="91433" bIns="45700" anchor="t" anchorCtr="0">
            <a:noAutofit/>
          </a:bodyPr>
          <a:lstStyle/>
          <a:p>
            <a:pPr marL="287859" indent="-287859" defTabSz="1219170">
              <a:buClr>
                <a:srgbClr val="000000"/>
              </a:buClr>
              <a:buSzPts val="1200"/>
              <a:buFont typeface="Arial"/>
              <a:buChar char="•"/>
            </a:pPr>
            <a:r>
              <a:rPr lang="en" sz="1600" b="1" kern="0">
                <a:solidFill>
                  <a:srgbClr val="000000"/>
                </a:solidFill>
                <a:latin typeface="Arial"/>
                <a:ea typeface="Arial"/>
                <a:cs typeface="Arial"/>
                <a:sym typeface="Arial"/>
              </a:rPr>
              <a:t>Identify and stratify injury severity</a:t>
            </a:r>
            <a:endParaRPr sz="1467" kern="0">
              <a:solidFill>
                <a:srgbClr val="000000"/>
              </a:solidFill>
              <a:latin typeface="Arial"/>
              <a:cs typeface="Arial"/>
              <a:sym typeface="Arial"/>
            </a:endParaRPr>
          </a:p>
          <a:p>
            <a:pPr marL="287859" indent="-287859" defTabSz="1219170">
              <a:buClr>
                <a:srgbClr val="000000"/>
              </a:buClr>
              <a:buSzPts val="1200"/>
              <a:buFont typeface="Arial"/>
              <a:buChar char="•"/>
            </a:pPr>
            <a:r>
              <a:rPr lang="en" sz="1600" b="1" kern="0">
                <a:solidFill>
                  <a:srgbClr val="000000"/>
                </a:solidFill>
                <a:latin typeface="Arial"/>
                <a:ea typeface="Arial"/>
                <a:cs typeface="Arial"/>
                <a:sym typeface="Arial"/>
              </a:rPr>
              <a:t>Assess end organs</a:t>
            </a:r>
            <a:endParaRPr sz="1467" kern="0">
              <a:solidFill>
                <a:srgbClr val="000000"/>
              </a:solidFill>
              <a:latin typeface="Arial"/>
              <a:cs typeface="Arial"/>
              <a:sym typeface="Arial"/>
            </a:endParaRPr>
          </a:p>
          <a:p>
            <a:pPr marL="287859" indent="-287859" defTabSz="1219170">
              <a:buClr>
                <a:srgbClr val="000000"/>
              </a:buClr>
              <a:buSzPts val="1200"/>
              <a:buFont typeface="Arial"/>
              <a:buChar char="•"/>
            </a:pPr>
            <a:r>
              <a:rPr lang="en" sz="1600" b="1" kern="0">
                <a:solidFill>
                  <a:srgbClr val="000000"/>
                </a:solidFill>
                <a:latin typeface="Arial"/>
                <a:ea typeface="Arial"/>
                <a:cs typeface="Arial"/>
                <a:sym typeface="Arial"/>
              </a:rPr>
              <a:t>Titrate therapies</a:t>
            </a:r>
            <a:endParaRPr sz="1467" kern="0">
              <a:solidFill>
                <a:srgbClr val="000000"/>
              </a:solidFill>
              <a:latin typeface="Arial"/>
              <a:cs typeface="Arial"/>
              <a:sym typeface="Arial"/>
            </a:endParaRPr>
          </a:p>
          <a:p>
            <a:pPr marL="287859" indent="-287859" defTabSz="1219170">
              <a:buClr>
                <a:srgbClr val="000000"/>
              </a:buClr>
              <a:buSzPts val="1200"/>
              <a:buFont typeface="Arial"/>
              <a:buChar char="•"/>
            </a:pPr>
            <a:r>
              <a:rPr lang="en" sz="1600" b="1" kern="0">
                <a:solidFill>
                  <a:srgbClr val="000000"/>
                </a:solidFill>
                <a:latin typeface="Arial"/>
                <a:ea typeface="Arial"/>
                <a:cs typeface="Arial"/>
                <a:sym typeface="Arial"/>
              </a:rPr>
              <a:t>Prepare families</a:t>
            </a:r>
            <a:endParaRPr sz="1467" kern="0">
              <a:solidFill>
                <a:srgbClr val="000000"/>
              </a:solidFill>
              <a:latin typeface="Arial"/>
              <a:cs typeface="Arial"/>
              <a:sym typeface="Arial"/>
            </a:endParaRPr>
          </a:p>
        </p:txBody>
      </p:sp>
      <p:sp>
        <p:nvSpPr>
          <p:cNvPr id="2038" name="Google Shape;2038;p230"/>
          <p:cNvSpPr/>
          <p:nvPr/>
        </p:nvSpPr>
        <p:spPr>
          <a:xfrm rot="-5400000">
            <a:off x="5632342" y="4068071"/>
            <a:ext cx="2232505" cy="2736304"/>
          </a:xfrm>
          <a:prstGeom prst="rightArrow">
            <a:avLst>
              <a:gd name="adj1" fmla="val 82180"/>
              <a:gd name="adj2" fmla="val 26117"/>
            </a:avLst>
          </a:prstGeom>
          <a:solidFill>
            <a:srgbClr val="4A86E8"/>
          </a:solidFill>
          <a:ln w="9525" cap="flat" cmpd="sng">
            <a:solidFill>
              <a:schemeClr val="dk1"/>
            </a:solidFill>
            <a:prstDash val="solid"/>
            <a:round/>
            <a:headEnd type="none" w="sm" len="sm"/>
            <a:tailEnd type="none" w="sm" len="sm"/>
          </a:ln>
        </p:spPr>
        <p:txBody>
          <a:bodyPr spcFirstLastPara="1" wrap="square" lIns="91433" tIns="91433" rIns="91433" bIns="91433"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39" name="Google Shape;2039;p230"/>
          <p:cNvSpPr txBox="1"/>
          <p:nvPr/>
        </p:nvSpPr>
        <p:spPr>
          <a:xfrm>
            <a:off x="5624231" y="4799111"/>
            <a:ext cx="2248695" cy="1753344"/>
          </a:xfrm>
          <a:prstGeom prst="rect">
            <a:avLst/>
          </a:prstGeom>
          <a:noFill/>
          <a:ln>
            <a:noFill/>
          </a:ln>
        </p:spPr>
        <p:txBody>
          <a:bodyPr spcFirstLastPara="1" wrap="square" lIns="91433" tIns="45700" rIns="91433" bIns="45700" anchor="t" anchorCtr="0">
            <a:noAutofit/>
          </a:bodyPr>
          <a:lstStyle/>
          <a:p>
            <a:pPr marL="287859" indent="-287859" defTabSz="1219170">
              <a:buClr>
                <a:srgbClr val="000000"/>
              </a:buClr>
              <a:buSzPts val="1200"/>
              <a:buFont typeface="Arial"/>
              <a:buChar char="•"/>
            </a:pPr>
            <a:r>
              <a:rPr lang="en" sz="1600" b="1" kern="0">
                <a:solidFill>
                  <a:srgbClr val="000000"/>
                </a:solidFill>
                <a:latin typeface="Arial"/>
                <a:ea typeface="Arial"/>
                <a:cs typeface="Arial"/>
                <a:sym typeface="Arial"/>
              </a:rPr>
              <a:t>Withdraw life sustaining therapy</a:t>
            </a:r>
            <a:endParaRPr sz="1467" kern="0">
              <a:solidFill>
                <a:srgbClr val="000000"/>
              </a:solidFill>
              <a:latin typeface="Arial"/>
              <a:cs typeface="Arial"/>
              <a:sym typeface="Arial"/>
            </a:endParaRPr>
          </a:p>
          <a:p>
            <a:pPr defTabSz="1219170">
              <a:buClr>
                <a:srgbClr val="000000"/>
              </a:buClr>
            </a:pPr>
            <a:endParaRPr sz="1600" b="1" kern="0">
              <a:solidFill>
                <a:srgbClr val="000000"/>
              </a:solidFill>
              <a:latin typeface="Arial"/>
              <a:ea typeface="Arial"/>
              <a:cs typeface="Arial"/>
              <a:sym typeface="Arial"/>
            </a:endParaRPr>
          </a:p>
          <a:p>
            <a:pPr marL="287859" indent="-287859" defTabSz="1219170">
              <a:buClr>
                <a:srgbClr val="000000"/>
              </a:buClr>
              <a:buSzPts val="1200"/>
              <a:buFont typeface="Arial"/>
              <a:buChar char="•"/>
            </a:pPr>
            <a:r>
              <a:rPr lang="en" sz="1600" b="1" kern="0">
                <a:solidFill>
                  <a:srgbClr val="000000"/>
                </a:solidFill>
                <a:latin typeface="Arial"/>
                <a:ea typeface="Arial"/>
                <a:cs typeface="Arial"/>
                <a:sym typeface="Arial"/>
              </a:rPr>
              <a:t>Enhance recovery/rehab</a:t>
            </a:r>
            <a:endParaRPr sz="1467" kern="0">
              <a:solidFill>
                <a:srgbClr val="000000"/>
              </a:solidFill>
              <a:latin typeface="Arial"/>
              <a:cs typeface="Arial"/>
              <a:sym typeface="Arial"/>
            </a:endParaRPr>
          </a:p>
          <a:p>
            <a:pPr marL="287859" indent="-186262" defTabSz="1219170">
              <a:buClr>
                <a:srgbClr val="000000"/>
              </a:buClr>
              <a:buSzPts val="1200"/>
            </a:pPr>
            <a:endParaRPr sz="1600" b="1" kern="0">
              <a:solidFill>
                <a:srgbClr val="000000"/>
              </a:solidFill>
              <a:latin typeface="Arial"/>
              <a:ea typeface="Arial"/>
              <a:cs typeface="Arial"/>
              <a:sym typeface="Arial"/>
            </a:endParaRPr>
          </a:p>
          <a:p>
            <a:pPr defTabSz="1219170">
              <a:buClr>
                <a:srgbClr val="000000"/>
              </a:buClr>
            </a:pPr>
            <a:endParaRPr sz="1600" b="1" kern="0">
              <a:solidFill>
                <a:srgbClr val="000000"/>
              </a:solidFill>
              <a:latin typeface="Arial"/>
              <a:ea typeface="Arial"/>
              <a:cs typeface="Arial"/>
              <a:sym typeface="Arial"/>
            </a:endParaRPr>
          </a:p>
        </p:txBody>
      </p:sp>
      <p:sp>
        <p:nvSpPr>
          <p:cNvPr id="2040" name="Google Shape;2040;p230"/>
          <p:cNvSpPr txBox="1">
            <a:spLocks noGrp="1"/>
          </p:cNvSpPr>
          <p:nvPr>
            <p:ph type="sldNum" idx="12"/>
          </p:nvPr>
        </p:nvSpPr>
        <p:spPr>
          <a:xfrm>
            <a:off x="11330665" y="6251679"/>
            <a:ext cx="731600" cy="524800"/>
          </a:xfrm>
          <a:prstGeom prst="rect">
            <a:avLst/>
          </a:prstGeom>
        </p:spPr>
        <p:txBody>
          <a:bodyPr spcFirstLastPara="1" wrap="square" lIns="121900" tIns="121900" rIns="121900" bIns="121900" anchor="ctr" anchorCtr="0">
            <a:normAutofit/>
          </a:bodyPr>
          <a:lstStyle/>
          <a:p>
            <a:pPr defTabSz="1219170">
              <a:buClr>
                <a:srgbClr val="000000"/>
              </a:buClr>
            </a:pPr>
            <a:fld id="{00000000-1234-1234-1234-123412341234}" type="slidenum">
              <a:rPr lang="en" kern="0">
                <a:solidFill>
                  <a:srgbClr val="7F7F7F"/>
                </a:solidFill>
              </a:rPr>
              <a:pPr defTabSz="1219170">
                <a:buClr>
                  <a:srgbClr val="000000"/>
                </a:buClr>
              </a:pPr>
              <a:t>43</a:t>
            </a:fld>
            <a:endParaRPr kern="0">
              <a:solidFill>
                <a:srgbClr val="7F7F7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032"/>
                                        </p:tgtEl>
                                        <p:attrNameLst>
                                          <p:attrName>style.visibility</p:attrName>
                                        </p:attrNameLst>
                                      </p:cBhvr>
                                      <p:to>
                                        <p:strVal val="visible"/>
                                      </p:to>
                                    </p:set>
                                    <p:anim calcmode="lin" valueType="num">
                                      <p:cBhvr additive="base">
                                        <p:cTn id="7" dur="500"/>
                                        <p:tgtEl>
                                          <p:spTgt spid="2032"/>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36"/>
                                        </p:tgtEl>
                                        <p:attrNameLst>
                                          <p:attrName>style.visibility</p:attrName>
                                        </p:attrNameLst>
                                      </p:cBhvr>
                                      <p:to>
                                        <p:strVal val="visible"/>
                                      </p:to>
                                    </p:set>
                                    <p:animEffect transition="in" filter="fade">
                                      <p:cBhvr>
                                        <p:cTn id="12" dur="1000"/>
                                        <p:tgtEl>
                                          <p:spTgt spid="2036"/>
                                        </p:tgtEl>
                                      </p:cBhvr>
                                    </p:animEffect>
                                  </p:childTnLst>
                                </p:cTn>
                              </p:par>
                              <p:par>
                                <p:cTn id="13" presetID="10" presetClass="entr" presetSubtype="0" fill="hold" nodeType="withEffect">
                                  <p:stCondLst>
                                    <p:cond delay="0"/>
                                  </p:stCondLst>
                                  <p:childTnLst>
                                    <p:set>
                                      <p:cBhvr>
                                        <p:cTn id="14" dur="1" fill="hold">
                                          <p:stCondLst>
                                            <p:cond delay="0"/>
                                          </p:stCondLst>
                                        </p:cTn>
                                        <p:tgtEl>
                                          <p:spTgt spid="2037"/>
                                        </p:tgtEl>
                                        <p:attrNameLst>
                                          <p:attrName>style.visibility</p:attrName>
                                        </p:attrNameLst>
                                      </p:cBhvr>
                                      <p:to>
                                        <p:strVal val="visible"/>
                                      </p:to>
                                    </p:set>
                                    <p:animEffect transition="in" filter="fade">
                                      <p:cBhvr>
                                        <p:cTn id="15" dur="1000"/>
                                        <p:tgtEl>
                                          <p:spTgt spid="203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038"/>
                                        </p:tgtEl>
                                        <p:attrNameLst>
                                          <p:attrName>style.visibility</p:attrName>
                                        </p:attrNameLst>
                                      </p:cBhvr>
                                      <p:to>
                                        <p:strVal val="visible"/>
                                      </p:to>
                                    </p:set>
                                    <p:animEffect transition="in" filter="fade">
                                      <p:cBhvr>
                                        <p:cTn id="20" dur="1000"/>
                                        <p:tgtEl>
                                          <p:spTgt spid="2038"/>
                                        </p:tgtEl>
                                      </p:cBhvr>
                                    </p:animEffect>
                                  </p:childTnLst>
                                </p:cTn>
                              </p:par>
                              <p:par>
                                <p:cTn id="21" presetID="10" presetClass="entr" presetSubtype="0" fill="hold" nodeType="withEffect">
                                  <p:stCondLst>
                                    <p:cond delay="0"/>
                                  </p:stCondLst>
                                  <p:childTnLst>
                                    <p:set>
                                      <p:cBhvr>
                                        <p:cTn id="22" dur="1" fill="hold">
                                          <p:stCondLst>
                                            <p:cond delay="0"/>
                                          </p:stCondLst>
                                        </p:cTn>
                                        <p:tgtEl>
                                          <p:spTgt spid="2039"/>
                                        </p:tgtEl>
                                        <p:attrNameLst>
                                          <p:attrName>style.visibility</p:attrName>
                                        </p:attrNameLst>
                                      </p:cBhvr>
                                      <p:to>
                                        <p:strVal val="visible"/>
                                      </p:to>
                                    </p:set>
                                    <p:animEffect transition="in" filter="fade">
                                      <p:cBhvr>
                                        <p:cTn id="23" dur="1000"/>
                                        <p:tgtEl>
                                          <p:spTgt spid="20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2044"/>
        <p:cNvGrpSpPr/>
        <p:nvPr/>
      </p:nvGrpSpPr>
      <p:grpSpPr>
        <a:xfrm>
          <a:off x="0" y="0"/>
          <a:ext cx="0" cy="0"/>
          <a:chOff x="0" y="0"/>
          <a:chExt cx="0" cy="0"/>
        </a:xfrm>
      </p:grpSpPr>
      <p:sp>
        <p:nvSpPr>
          <p:cNvPr id="2045" name="Google Shape;2045;p231"/>
          <p:cNvSpPr txBox="1">
            <a:spLocks noGrp="1"/>
          </p:cNvSpPr>
          <p:nvPr>
            <p:ph type="title"/>
          </p:nvPr>
        </p:nvSpPr>
        <p:spPr>
          <a:xfrm>
            <a:off x="415600" y="593367"/>
            <a:ext cx="11360800" cy="831200"/>
          </a:xfrm>
          <a:prstGeom prst="rect">
            <a:avLst/>
          </a:prstGeom>
          <a:noFill/>
          <a:ln>
            <a:noFill/>
          </a:ln>
        </p:spPr>
        <p:txBody>
          <a:bodyPr spcFirstLastPara="1" wrap="square" lIns="91433" tIns="45700" rIns="91433" bIns="45700" anchor="ctr" anchorCtr="0">
            <a:noAutofit/>
          </a:bodyPr>
          <a:lstStyle/>
          <a:p>
            <a:pPr>
              <a:buClr>
                <a:schemeClr val="dk1"/>
              </a:buClr>
              <a:buSzPts val="3300"/>
            </a:pPr>
            <a:r>
              <a:rPr lang="en" sz="4000"/>
              <a:t>Withdrawal from intensive care and life support</a:t>
            </a:r>
            <a:endParaRPr sz="1467"/>
          </a:p>
        </p:txBody>
      </p:sp>
      <p:sp>
        <p:nvSpPr>
          <p:cNvPr id="2046" name="Google Shape;2046;p231"/>
          <p:cNvSpPr txBox="1">
            <a:spLocks noGrp="1"/>
          </p:cNvSpPr>
          <p:nvPr>
            <p:ph type="body" idx="1"/>
          </p:nvPr>
        </p:nvSpPr>
        <p:spPr>
          <a:xfrm>
            <a:off x="415600" y="1773633"/>
            <a:ext cx="11360800" cy="4318400"/>
          </a:xfrm>
          <a:prstGeom prst="rect">
            <a:avLst/>
          </a:prstGeom>
          <a:noFill/>
          <a:ln>
            <a:noFill/>
          </a:ln>
        </p:spPr>
        <p:txBody>
          <a:bodyPr spcFirstLastPara="1" wrap="square" lIns="91433" tIns="45700" rIns="91433" bIns="45700" anchor="t" anchorCtr="0">
            <a:noAutofit/>
          </a:bodyPr>
          <a:lstStyle/>
          <a:p>
            <a:pPr marL="457189" indent="-406390">
              <a:lnSpc>
                <a:spcPct val="100000"/>
              </a:lnSpc>
              <a:spcBef>
                <a:spcPts val="1867"/>
              </a:spcBef>
              <a:buClr>
                <a:schemeClr val="dk1"/>
              </a:buClr>
              <a:buSzPts val="2200"/>
              <a:buChar char="•"/>
            </a:pPr>
            <a:r>
              <a:rPr lang="en" sz="2933"/>
              <a:t>Patients are ineligible for this study if an early withdrawal of life support (prior to 120 hours) is consistent with goals of care</a:t>
            </a:r>
            <a:endParaRPr sz="2933"/>
          </a:p>
          <a:p>
            <a:pPr marL="457189" indent="-220128">
              <a:lnSpc>
                <a:spcPct val="100000"/>
              </a:lnSpc>
              <a:spcBef>
                <a:spcPts val="1867"/>
              </a:spcBef>
              <a:buClr>
                <a:schemeClr val="dk1"/>
              </a:buClr>
              <a:buSzPts val="2400"/>
              <a:buNone/>
            </a:pPr>
            <a:endParaRPr sz="2933"/>
          </a:p>
        </p:txBody>
      </p:sp>
      <p:sp>
        <p:nvSpPr>
          <p:cNvPr id="2047" name="Google Shape;2047;p231"/>
          <p:cNvSpPr txBox="1">
            <a:spLocks noGrp="1"/>
          </p:cNvSpPr>
          <p:nvPr>
            <p:ph type="sldNum" idx="12"/>
          </p:nvPr>
        </p:nvSpPr>
        <p:spPr>
          <a:xfrm>
            <a:off x="11330665" y="6251679"/>
            <a:ext cx="731600" cy="524800"/>
          </a:xfrm>
          <a:prstGeom prst="rect">
            <a:avLst/>
          </a:prstGeom>
          <a:noFill/>
          <a:ln>
            <a:noFill/>
          </a:ln>
        </p:spPr>
        <p:txBody>
          <a:bodyPr spcFirstLastPara="1" wrap="square" lIns="91433" tIns="45700" rIns="91433" bIns="45700" anchor="ctr" anchorCtr="0">
            <a:noAutofit/>
          </a:bodyPr>
          <a:lstStyle/>
          <a:p>
            <a:pPr defTabSz="1219170">
              <a:buClr>
                <a:srgbClr val="000000"/>
              </a:buClr>
            </a:pPr>
            <a:fld id="{00000000-1234-1234-1234-123412341234}" type="slidenum">
              <a:rPr lang="en" kern="0">
                <a:solidFill>
                  <a:srgbClr val="7F7F7F"/>
                </a:solidFill>
              </a:rPr>
              <a:pPr defTabSz="1219170">
                <a:buClr>
                  <a:srgbClr val="000000"/>
                </a:buClr>
              </a:pPr>
              <a:t>44</a:t>
            </a:fld>
            <a:endParaRPr kern="0">
              <a:solidFill>
                <a:srgbClr val="7F7F7F"/>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2051"/>
        <p:cNvGrpSpPr/>
        <p:nvPr/>
      </p:nvGrpSpPr>
      <p:grpSpPr>
        <a:xfrm>
          <a:off x="0" y="0"/>
          <a:ext cx="0" cy="0"/>
          <a:chOff x="0" y="0"/>
          <a:chExt cx="0" cy="0"/>
        </a:xfrm>
      </p:grpSpPr>
      <p:sp>
        <p:nvSpPr>
          <p:cNvPr id="2052" name="Google Shape;2052;p232"/>
          <p:cNvSpPr txBox="1">
            <a:spLocks noGrp="1"/>
          </p:cNvSpPr>
          <p:nvPr>
            <p:ph type="title"/>
          </p:nvPr>
        </p:nvSpPr>
        <p:spPr>
          <a:xfrm>
            <a:off x="415600" y="593367"/>
            <a:ext cx="11360800" cy="831200"/>
          </a:xfrm>
          <a:prstGeom prst="rect">
            <a:avLst/>
          </a:prstGeom>
          <a:noFill/>
          <a:ln>
            <a:noFill/>
          </a:ln>
        </p:spPr>
        <p:txBody>
          <a:bodyPr spcFirstLastPara="1" wrap="square" lIns="91433" tIns="45700" rIns="91433" bIns="45700" anchor="ctr" anchorCtr="0">
            <a:noAutofit/>
          </a:bodyPr>
          <a:lstStyle/>
          <a:p>
            <a:pPr>
              <a:buSzPts val="3300"/>
            </a:pPr>
            <a:r>
              <a:rPr lang="en"/>
              <a:t>Withdrawal of life sustaining therapies </a:t>
            </a:r>
            <a:r>
              <a:rPr lang="en" u="sng"/>
              <a:t>prior </a:t>
            </a:r>
            <a:r>
              <a:rPr lang="en"/>
              <a:t>to 120 hours after randomization</a:t>
            </a:r>
            <a:endParaRPr/>
          </a:p>
        </p:txBody>
      </p:sp>
      <p:sp>
        <p:nvSpPr>
          <p:cNvPr id="2053" name="Google Shape;2053;p232"/>
          <p:cNvSpPr txBox="1">
            <a:spLocks noGrp="1"/>
          </p:cNvSpPr>
          <p:nvPr>
            <p:ph type="body" idx="1"/>
          </p:nvPr>
        </p:nvSpPr>
        <p:spPr>
          <a:xfrm>
            <a:off x="415600" y="1741367"/>
            <a:ext cx="11360800" cy="4350400"/>
          </a:xfrm>
          <a:prstGeom prst="rect">
            <a:avLst/>
          </a:prstGeom>
          <a:noFill/>
          <a:ln>
            <a:noFill/>
          </a:ln>
        </p:spPr>
        <p:txBody>
          <a:bodyPr spcFirstLastPara="1" wrap="square" lIns="91433" tIns="45700" rIns="91433" bIns="45700" anchor="t" anchorCtr="0">
            <a:noAutofit/>
          </a:bodyPr>
          <a:lstStyle/>
          <a:p>
            <a:pPr marL="457189" indent="-389457">
              <a:lnSpc>
                <a:spcPct val="100000"/>
              </a:lnSpc>
              <a:spcBef>
                <a:spcPts val="1867"/>
              </a:spcBef>
              <a:buClr>
                <a:schemeClr val="dk1"/>
              </a:buClr>
              <a:buSzPts val="2000"/>
              <a:buChar char="•"/>
            </a:pPr>
            <a:r>
              <a:rPr lang="en" sz="2667"/>
              <a:t>After cooling and rewarming and sedatives are off for an appropriate period of time.</a:t>
            </a:r>
            <a:endParaRPr sz="2667"/>
          </a:p>
          <a:p>
            <a:pPr marL="457189" indent="-389457">
              <a:lnSpc>
                <a:spcPct val="100000"/>
              </a:lnSpc>
              <a:spcBef>
                <a:spcPts val="1867"/>
              </a:spcBef>
              <a:buClr>
                <a:schemeClr val="dk1"/>
              </a:buClr>
              <a:buSzPts val="2000"/>
              <a:buChar char="•"/>
            </a:pPr>
            <a:r>
              <a:rPr lang="en" sz="2667"/>
              <a:t>Brain Death Evaluation</a:t>
            </a:r>
            <a:endParaRPr sz="2667"/>
          </a:p>
          <a:p>
            <a:pPr marL="914377" lvl="1" indent="-389457">
              <a:lnSpc>
                <a:spcPct val="100000"/>
              </a:lnSpc>
              <a:spcBef>
                <a:spcPts val="1867"/>
              </a:spcBef>
              <a:buSzPts val="2000"/>
            </a:pPr>
            <a:r>
              <a:rPr lang="en" sz="2667"/>
              <a:t>Consistent with institutional brain death pathway </a:t>
            </a:r>
            <a:endParaRPr sz="2667"/>
          </a:p>
          <a:p>
            <a:pPr marL="914377" lvl="1" indent="-389457">
              <a:lnSpc>
                <a:spcPct val="100000"/>
              </a:lnSpc>
              <a:spcBef>
                <a:spcPts val="1867"/>
              </a:spcBef>
              <a:buSzPts val="2000"/>
            </a:pPr>
            <a:r>
              <a:rPr lang="en" sz="2667"/>
              <a:t>Patients should be rewarmed and off sedation and paralytics &gt;24 hours</a:t>
            </a:r>
            <a:endParaRPr sz="2667"/>
          </a:p>
          <a:p>
            <a:pPr marL="457189" indent="-321725">
              <a:lnSpc>
                <a:spcPct val="100000"/>
              </a:lnSpc>
              <a:spcBef>
                <a:spcPts val="1867"/>
              </a:spcBef>
              <a:buClr>
                <a:schemeClr val="dk1"/>
              </a:buClr>
              <a:buSzPts val="1200"/>
              <a:buChar char="•"/>
            </a:pPr>
            <a:r>
              <a:rPr lang="en" sz="2667"/>
              <a:t> </a:t>
            </a:r>
            <a:r>
              <a:rPr lang="en" sz="2667" i="1"/>
              <a:t>In individuals who have undergone cooling for more than 24 hours a longer time interval prior to initiation of a brain death evaluation should be considered.</a:t>
            </a:r>
            <a:br>
              <a:rPr lang="en" sz="2533"/>
            </a:br>
            <a:endParaRPr sz="2533"/>
          </a:p>
          <a:p>
            <a:pPr marL="457189" indent="-220128">
              <a:lnSpc>
                <a:spcPct val="100000"/>
              </a:lnSpc>
              <a:spcBef>
                <a:spcPts val="1867"/>
              </a:spcBef>
              <a:buClr>
                <a:schemeClr val="dk1"/>
              </a:buClr>
              <a:buSzPts val="2400"/>
              <a:buNone/>
            </a:pPr>
            <a:endParaRPr sz="2533"/>
          </a:p>
          <a:p>
            <a:pPr marL="914377" lvl="1" indent="-220128">
              <a:lnSpc>
                <a:spcPct val="100000"/>
              </a:lnSpc>
              <a:spcBef>
                <a:spcPts val="1867"/>
              </a:spcBef>
              <a:buSzPts val="2100"/>
              <a:buNone/>
            </a:pPr>
            <a:endParaRPr sz="2533"/>
          </a:p>
        </p:txBody>
      </p:sp>
      <p:sp>
        <p:nvSpPr>
          <p:cNvPr id="2054" name="Google Shape;2054;p232"/>
          <p:cNvSpPr txBox="1">
            <a:spLocks noGrp="1"/>
          </p:cNvSpPr>
          <p:nvPr>
            <p:ph type="sldNum" idx="12"/>
          </p:nvPr>
        </p:nvSpPr>
        <p:spPr>
          <a:xfrm>
            <a:off x="11330665" y="6251679"/>
            <a:ext cx="731600" cy="524800"/>
          </a:xfrm>
          <a:prstGeom prst="rect">
            <a:avLst/>
          </a:prstGeom>
          <a:noFill/>
          <a:ln>
            <a:noFill/>
          </a:ln>
        </p:spPr>
        <p:txBody>
          <a:bodyPr spcFirstLastPara="1" wrap="square" lIns="91433" tIns="45700" rIns="91433" bIns="45700" anchor="ctr" anchorCtr="0">
            <a:noAutofit/>
          </a:bodyPr>
          <a:lstStyle/>
          <a:p>
            <a:pPr defTabSz="1219170">
              <a:buClr>
                <a:srgbClr val="000000"/>
              </a:buClr>
            </a:pPr>
            <a:fld id="{00000000-1234-1234-1234-123412341234}" type="slidenum">
              <a:rPr lang="en" kern="0">
                <a:solidFill>
                  <a:srgbClr val="7F7F7F"/>
                </a:solidFill>
              </a:rPr>
              <a:pPr defTabSz="1219170">
                <a:buClr>
                  <a:srgbClr val="000000"/>
                </a:buClr>
              </a:pPr>
              <a:t>45</a:t>
            </a:fld>
            <a:endParaRPr kern="0">
              <a:solidFill>
                <a:srgbClr val="7F7F7F"/>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2058"/>
        <p:cNvGrpSpPr/>
        <p:nvPr/>
      </p:nvGrpSpPr>
      <p:grpSpPr>
        <a:xfrm>
          <a:off x="0" y="0"/>
          <a:ext cx="0" cy="0"/>
          <a:chOff x="0" y="0"/>
          <a:chExt cx="0" cy="0"/>
        </a:xfrm>
      </p:grpSpPr>
      <p:sp>
        <p:nvSpPr>
          <p:cNvPr id="2059" name="Google Shape;2059;p233"/>
          <p:cNvSpPr txBox="1">
            <a:spLocks noGrp="1"/>
          </p:cNvSpPr>
          <p:nvPr>
            <p:ph type="title"/>
          </p:nvPr>
        </p:nvSpPr>
        <p:spPr>
          <a:xfrm>
            <a:off x="415600" y="593367"/>
            <a:ext cx="11360800" cy="831200"/>
          </a:xfrm>
          <a:prstGeom prst="rect">
            <a:avLst/>
          </a:prstGeom>
          <a:noFill/>
          <a:ln>
            <a:noFill/>
          </a:ln>
        </p:spPr>
        <p:txBody>
          <a:bodyPr spcFirstLastPara="1" wrap="square" lIns="91433" tIns="45700" rIns="91433" bIns="45700" anchor="ctr" anchorCtr="0">
            <a:noAutofit/>
          </a:bodyPr>
          <a:lstStyle/>
          <a:p>
            <a:pPr>
              <a:buSzPts val="3300"/>
            </a:pPr>
            <a:r>
              <a:rPr lang="en"/>
              <a:t>Withdrawal of life sustaining therapies </a:t>
            </a:r>
            <a:r>
              <a:rPr lang="en" u="sng"/>
              <a:t>prior </a:t>
            </a:r>
            <a:r>
              <a:rPr lang="en"/>
              <a:t>to 120 hours after randomization</a:t>
            </a:r>
            <a:endParaRPr/>
          </a:p>
        </p:txBody>
      </p:sp>
      <p:sp>
        <p:nvSpPr>
          <p:cNvPr id="2060" name="Google Shape;2060;p233"/>
          <p:cNvSpPr txBox="1">
            <a:spLocks noGrp="1"/>
          </p:cNvSpPr>
          <p:nvPr>
            <p:ph type="body" idx="1"/>
          </p:nvPr>
        </p:nvSpPr>
        <p:spPr>
          <a:xfrm>
            <a:off x="415600" y="1805867"/>
            <a:ext cx="11360800" cy="4286000"/>
          </a:xfrm>
          <a:prstGeom prst="rect">
            <a:avLst/>
          </a:prstGeom>
          <a:noFill/>
          <a:ln>
            <a:noFill/>
          </a:ln>
        </p:spPr>
        <p:txBody>
          <a:bodyPr spcFirstLastPara="1" wrap="square" lIns="91433" tIns="45700" rIns="91433" bIns="45700" anchor="t" anchorCtr="0">
            <a:noAutofit/>
          </a:bodyPr>
          <a:lstStyle/>
          <a:p>
            <a:pPr marL="457189" indent="-406390">
              <a:lnSpc>
                <a:spcPct val="100000"/>
              </a:lnSpc>
              <a:spcBef>
                <a:spcPts val="1867"/>
              </a:spcBef>
              <a:buClr>
                <a:schemeClr val="dk1"/>
              </a:buClr>
              <a:buSzPts val="2200"/>
              <a:buChar char="•"/>
            </a:pPr>
            <a:r>
              <a:rPr lang="en" sz="2933" i="1"/>
              <a:t>Neurologic Futility</a:t>
            </a:r>
            <a:r>
              <a:rPr lang="en" sz="2933"/>
              <a:t>: </a:t>
            </a:r>
            <a:endParaRPr sz="2933"/>
          </a:p>
          <a:p>
            <a:pPr marL="914377" lvl="1" indent="-406390">
              <a:lnSpc>
                <a:spcPct val="100000"/>
              </a:lnSpc>
              <a:spcBef>
                <a:spcPts val="1867"/>
              </a:spcBef>
              <a:buSzPts val="2200"/>
            </a:pPr>
            <a:r>
              <a:rPr lang="en" sz="2933"/>
              <a:t>In select cases (eg. herniation on neuroimaging, or &gt; 24 h fixed non-reactive pupillary responses, with absent motor responses to painful stimuli in the absence of paralytics or sedation). </a:t>
            </a:r>
            <a:endParaRPr sz="2933"/>
          </a:p>
          <a:p>
            <a:pPr marL="914377" lvl="1" indent="-406390">
              <a:lnSpc>
                <a:spcPct val="100000"/>
              </a:lnSpc>
              <a:spcBef>
                <a:spcPts val="1867"/>
              </a:spcBef>
              <a:buSzPts val="2200"/>
            </a:pPr>
            <a:r>
              <a:rPr lang="en" sz="2933"/>
              <a:t>Consultation with neurology and documentation of criteria upon which the decision to withdraw life-sustaining therapies should be considered in this setting.</a:t>
            </a:r>
            <a:endParaRPr sz="2933"/>
          </a:p>
        </p:txBody>
      </p:sp>
      <p:sp>
        <p:nvSpPr>
          <p:cNvPr id="2061" name="Google Shape;2061;p233"/>
          <p:cNvSpPr txBox="1">
            <a:spLocks noGrp="1"/>
          </p:cNvSpPr>
          <p:nvPr>
            <p:ph type="sldNum" idx="12"/>
          </p:nvPr>
        </p:nvSpPr>
        <p:spPr>
          <a:xfrm>
            <a:off x="11330665" y="6251679"/>
            <a:ext cx="731600" cy="524800"/>
          </a:xfrm>
          <a:prstGeom prst="rect">
            <a:avLst/>
          </a:prstGeom>
          <a:noFill/>
          <a:ln>
            <a:noFill/>
          </a:ln>
        </p:spPr>
        <p:txBody>
          <a:bodyPr spcFirstLastPara="1" wrap="square" lIns="91433" tIns="45700" rIns="91433" bIns="45700" anchor="ctr" anchorCtr="0">
            <a:noAutofit/>
          </a:bodyPr>
          <a:lstStyle/>
          <a:p>
            <a:pPr defTabSz="1219170">
              <a:buClr>
                <a:srgbClr val="000000"/>
              </a:buClr>
            </a:pPr>
            <a:fld id="{00000000-1234-1234-1234-123412341234}" type="slidenum">
              <a:rPr lang="en" kern="0">
                <a:solidFill>
                  <a:srgbClr val="7F7F7F"/>
                </a:solidFill>
              </a:rPr>
              <a:pPr defTabSz="1219170">
                <a:buClr>
                  <a:srgbClr val="000000"/>
                </a:buClr>
              </a:pPr>
              <a:t>46</a:t>
            </a:fld>
            <a:endParaRPr kern="0">
              <a:solidFill>
                <a:srgbClr val="7F7F7F"/>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2065"/>
        <p:cNvGrpSpPr/>
        <p:nvPr/>
      </p:nvGrpSpPr>
      <p:grpSpPr>
        <a:xfrm>
          <a:off x="0" y="0"/>
          <a:ext cx="0" cy="0"/>
          <a:chOff x="0" y="0"/>
          <a:chExt cx="0" cy="0"/>
        </a:xfrm>
      </p:grpSpPr>
      <p:sp>
        <p:nvSpPr>
          <p:cNvPr id="2066" name="Google Shape;2066;p234"/>
          <p:cNvSpPr txBox="1">
            <a:spLocks noGrp="1"/>
          </p:cNvSpPr>
          <p:nvPr>
            <p:ph type="title"/>
          </p:nvPr>
        </p:nvSpPr>
        <p:spPr>
          <a:xfrm>
            <a:off x="415600" y="593367"/>
            <a:ext cx="11360800" cy="831200"/>
          </a:xfrm>
          <a:prstGeom prst="rect">
            <a:avLst/>
          </a:prstGeom>
          <a:noFill/>
          <a:ln>
            <a:noFill/>
          </a:ln>
        </p:spPr>
        <p:txBody>
          <a:bodyPr spcFirstLastPara="1" wrap="square" lIns="91433" tIns="45700" rIns="91433" bIns="45700" anchor="ctr" anchorCtr="0">
            <a:noAutofit/>
          </a:bodyPr>
          <a:lstStyle/>
          <a:p>
            <a:pPr>
              <a:buSzPts val="3300"/>
            </a:pPr>
            <a:r>
              <a:rPr lang="en"/>
              <a:t>Withdrawal of life sustaining therapies </a:t>
            </a:r>
            <a:r>
              <a:rPr lang="en" u="sng"/>
              <a:t>prior </a:t>
            </a:r>
            <a:r>
              <a:rPr lang="en"/>
              <a:t>to 120 hours after randomization</a:t>
            </a:r>
            <a:endParaRPr/>
          </a:p>
        </p:txBody>
      </p:sp>
      <p:sp>
        <p:nvSpPr>
          <p:cNvPr id="2067" name="Google Shape;2067;p234"/>
          <p:cNvSpPr txBox="1">
            <a:spLocks noGrp="1"/>
          </p:cNvSpPr>
          <p:nvPr>
            <p:ph type="body" idx="1"/>
          </p:nvPr>
        </p:nvSpPr>
        <p:spPr>
          <a:xfrm>
            <a:off x="415600" y="1741367"/>
            <a:ext cx="11360800" cy="4350400"/>
          </a:xfrm>
          <a:prstGeom prst="rect">
            <a:avLst/>
          </a:prstGeom>
          <a:noFill/>
          <a:ln>
            <a:noFill/>
          </a:ln>
        </p:spPr>
        <p:txBody>
          <a:bodyPr spcFirstLastPara="1" wrap="square" lIns="91433" tIns="45700" rIns="91433" bIns="45700" anchor="t" anchorCtr="0">
            <a:noAutofit/>
          </a:bodyPr>
          <a:lstStyle/>
          <a:p>
            <a:pPr marL="457189" indent="-499521">
              <a:lnSpc>
                <a:spcPct val="100000"/>
              </a:lnSpc>
              <a:spcBef>
                <a:spcPts val="1867"/>
              </a:spcBef>
              <a:buClr>
                <a:schemeClr val="dk1"/>
              </a:buClr>
              <a:buSzPts val="3300"/>
              <a:buChar char="•"/>
            </a:pPr>
            <a:r>
              <a:rPr lang="en" sz="2667" i="1"/>
              <a:t>Non-neurological Prognosis</a:t>
            </a:r>
            <a:r>
              <a:rPr lang="en" sz="2667"/>
              <a:t>:  Life support may be withdrawn prior to 120 hours for futility or otherwise poor prognosis based on non-neurological problems </a:t>
            </a:r>
            <a:endParaRPr sz="2667"/>
          </a:p>
          <a:p>
            <a:pPr marL="457189" indent="-499521">
              <a:lnSpc>
                <a:spcPct val="100000"/>
              </a:lnSpc>
              <a:spcBef>
                <a:spcPts val="1867"/>
              </a:spcBef>
              <a:buClr>
                <a:schemeClr val="dk1"/>
              </a:buClr>
              <a:buSzPts val="3300"/>
              <a:buChar char="•"/>
            </a:pPr>
            <a:r>
              <a:rPr lang="en" sz="2667" i="1"/>
              <a:t>Changes in Goals of Care:</a:t>
            </a:r>
            <a:r>
              <a:rPr lang="en" sz="2667"/>
              <a:t>  Changes in goals of care are not to be pursued with the parent or LAR prior to 120 hour from randomization. </a:t>
            </a:r>
            <a:endParaRPr sz="2667"/>
          </a:p>
        </p:txBody>
      </p:sp>
      <p:sp>
        <p:nvSpPr>
          <p:cNvPr id="2068" name="Google Shape;2068;p234"/>
          <p:cNvSpPr txBox="1">
            <a:spLocks noGrp="1"/>
          </p:cNvSpPr>
          <p:nvPr>
            <p:ph type="sldNum" idx="12"/>
          </p:nvPr>
        </p:nvSpPr>
        <p:spPr>
          <a:xfrm>
            <a:off x="11330665" y="6251679"/>
            <a:ext cx="731600" cy="524800"/>
          </a:xfrm>
          <a:prstGeom prst="rect">
            <a:avLst/>
          </a:prstGeom>
          <a:noFill/>
          <a:ln>
            <a:noFill/>
          </a:ln>
        </p:spPr>
        <p:txBody>
          <a:bodyPr spcFirstLastPara="1" wrap="square" lIns="91433" tIns="45700" rIns="91433" bIns="45700" anchor="ctr" anchorCtr="0">
            <a:noAutofit/>
          </a:bodyPr>
          <a:lstStyle/>
          <a:p>
            <a:pPr defTabSz="1219170">
              <a:buClr>
                <a:srgbClr val="000000"/>
              </a:buClr>
            </a:pPr>
            <a:fld id="{00000000-1234-1234-1234-123412341234}" type="slidenum">
              <a:rPr lang="en" kern="0">
                <a:solidFill>
                  <a:srgbClr val="7F7F7F"/>
                </a:solidFill>
              </a:rPr>
              <a:pPr defTabSz="1219170">
                <a:buClr>
                  <a:srgbClr val="000000"/>
                </a:buClr>
              </a:pPr>
              <a:t>47</a:t>
            </a:fld>
            <a:endParaRPr kern="0">
              <a:solidFill>
                <a:srgbClr val="7F7F7F"/>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2072"/>
        <p:cNvGrpSpPr/>
        <p:nvPr/>
      </p:nvGrpSpPr>
      <p:grpSpPr>
        <a:xfrm>
          <a:off x="0" y="0"/>
          <a:ext cx="0" cy="0"/>
          <a:chOff x="0" y="0"/>
          <a:chExt cx="0" cy="0"/>
        </a:xfrm>
      </p:grpSpPr>
      <p:sp>
        <p:nvSpPr>
          <p:cNvPr id="2073" name="Google Shape;2073;p235"/>
          <p:cNvSpPr txBox="1">
            <a:spLocks noGrp="1"/>
          </p:cNvSpPr>
          <p:nvPr>
            <p:ph type="title"/>
          </p:nvPr>
        </p:nvSpPr>
        <p:spPr>
          <a:xfrm>
            <a:off x="415600" y="593367"/>
            <a:ext cx="11360800" cy="831200"/>
          </a:xfrm>
          <a:prstGeom prst="rect">
            <a:avLst/>
          </a:prstGeom>
          <a:noFill/>
          <a:ln>
            <a:noFill/>
          </a:ln>
        </p:spPr>
        <p:txBody>
          <a:bodyPr spcFirstLastPara="1" wrap="square" lIns="91433" tIns="45700" rIns="91433" bIns="45700" anchor="ctr" anchorCtr="0">
            <a:noAutofit/>
          </a:bodyPr>
          <a:lstStyle/>
          <a:p>
            <a:pPr>
              <a:buClr>
                <a:schemeClr val="dk1"/>
              </a:buClr>
              <a:buSzPts val="3300"/>
            </a:pPr>
            <a:r>
              <a:rPr lang="en"/>
              <a:t>Withdrawal of life sustaining therapies </a:t>
            </a:r>
            <a:r>
              <a:rPr lang="en" u="sng"/>
              <a:t>after</a:t>
            </a:r>
            <a:r>
              <a:rPr lang="en"/>
              <a:t> 120 hours from randomization</a:t>
            </a:r>
            <a:endParaRPr/>
          </a:p>
        </p:txBody>
      </p:sp>
      <p:sp>
        <p:nvSpPr>
          <p:cNvPr id="2074" name="Google Shape;2074;p235"/>
          <p:cNvSpPr txBox="1">
            <a:spLocks noGrp="1"/>
          </p:cNvSpPr>
          <p:nvPr>
            <p:ph type="body" idx="1"/>
          </p:nvPr>
        </p:nvSpPr>
        <p:spPr>
          <a:xfrm>
            <a:off x="415600" y="1687633"/>
            <a:ext cx="11360800" cy="4404400"/>
          </a:xfrm>
          <a:prstGeom prst="rect">
            <a:avLst/>
          </a:prstGeom>
          <a:noFill/>
          <a:ln>
            <a:noFill/>
          </a:ln>
        </p:spPr>
        <p:txBody>
          <a:bodyPr spcFirstLastPara="1" wrap="square" lIns="91433" tIns="45700" rIns="91433" bIns="45700" anchor="t" anchorCtr="0">
            <a:noAutofit/>
          </a:bodyPr>
          <a:lstStyle/>
          <a:p>
            <a:pPr marL="457189" indent="-380990">
              <a:lnSpc>
                <a:spcPct val="100000"/>
              </a:lnSpc>
              <a:spcBef>
                <a:spcPts val="1867"/>
              </a:spcBef>
              <a:buClr>
                <a:schemeClr val="dk1"/>
              </a:buClr>
              <a:buSzPts val="1900"/>
              <a:buChar char="•"/>
            </a:pPr>
            <a:r>
              <a:rPr lang="en" sz="2533" i="1"/>
              <a:t>Determination of neurologic prognosis:</a:t>
            </a:r>
            <a:r>
              <a:rPr lang="en" sz="2533"/>
              <a:t> If the clinical team feels that the neurologic prognosis is most consistent with irreversible injury such that a favorable outcome is no longer possible, they may undertake testing for neurologic prognostication.  Neurologic prognostication of unfavorable outcome is a common basis for withdrawal of life sustaining therapies that invariably leads to death.</a:t>
            </a:r>
            <a:endParaRPr sz="2533"/>
          </a:p>
          <a:p>
            <a:pPr marL="84665" indent="0">
              <a:lnSpc>
                <a:spcPct val="100000"/>
              </a:lnSpc>
              <a:spcBef>
                <a:spcPts val="1867"/>
              </a:spcBef>
              <a:buNone/>
            </a:pPr>
            <a:br>
              <a:rPr lang="en" sz="2533"/>
            </a:br>
            <a:endParaRPr sz="2533"/>
          </a:p>
        </p:txBody>
      </p:sp>
      <p:sp>
        <p:nvSpPr>
          <p:cNvPr id="2075" name="Google Shape;2075;p235"/>
          <p:cNvSpPr txBox="1">
            <a:spLocks noGrp="1"/>
          </p:cNvSpPr>
          <p:nvPr>
            <p:ph type="sldNum" idx="12"/>
          </p:nvPr>
        </p:nvSpPr>
        <p:spPr>
          <a:xfrm>
            <a:off x="11330665" y="6251679"/>
            <a:ext cx="731600" cy="524800"/>
          </a:xfrm>
          <a:prstGeom prst="rect">
            <a:avLst/>
          </a:prstGeom>
          <a:noFill/>
          <a:ln>
            <a:noFill/>
          </a:ln>
        </p:spPr>
        <p:txBody>
          <a:bodyPr spcFirstLastPara="1" wrap="square" lIns="91433" tIns="45700" rIns="91433" bIns="45700" anchor="ctr" anchorCtr="0">
            <a:noAutofit/>
          </a:bodyPr>
          <a:lstStyle/>
          <a:p>
            <a:pPr defTabSz="1219170">
              <a:buClr>
                <a:srgbClr val="000000"/>
              </a:buClr>
            </a:pPr>
            <a:fld id="{00000000-1234-1234-1234-123412341234}" type="slidenum">
              <a:rPr lang="en" kern="0">
                <a:solidFill>
                  <a:srgbClr val="7F7F7F"/>
                </a:solidFill>
              </a:rPr>
              <a:pPr defTabSz="1219170">
                <a:buClr>
                  <a:srgbClr val="000000"/>
                </a:buClr>
              </a:pPr>
              <a:t>48</a:t>
            </a:fld>
            <a:endParaRPr kern="0">
              <a:solidFill>
                <a:srgbClr val="7F7F7F"/>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2079"/>
        <p:cNvGrpSpPr/>
        <p:nvPr/>
      </p:nvGrpSpPr>
      <p:grpSpPr>
        <a:xfrm>
          <a:off x="0" y="0"/>
          <a:ext cx="0" cy="0"/>
          <a:chOff x="0" y="0"/>
          <a:chExt cx="0" cy="0"/>
        </a:xfrm>
      </p:grpSpPr>
      <p:sp>
        <p:nvSpPr>
          <p:cNvPr id="2080" name="Google Shape;2080;p236"/>
          <p:cNvSpPr txBox="1">
            <a:spLocks noGrp="1"/>
          </p:cNvSpPr>
          <p:nvPr>
            <p:ph type="title"/>
          </p:nvPr>
        </p:nvSpPr>
        <p:spPr>
          <a:xfrm>
            <a:off x="415600" y="593367"/>
            <a:ext cx="11360800" cy="831200"/>
          </a:xfrm>
          <a:prstGeom prst="rect">
            <a:avLst/>
          </a:prstGeom>
          <a:noFill/>
          <a:ln>
            <a:noFill/>
          </a:ln>
        </p:spPr>
        <p:txBody>
          <a:bodyPr spcFirstLastPara="1" wrap="square" lIns="91433" tIns="45700" rIns="91433" bIns="45700" anchor="ctr" anchorCtr="0">
            <a:noAutofit/>
          </a:bodyPr>
          <a:lstStyle/>
          <a:p>
            <a:pPr>
              <a:buClr>
                <a:schemeClr val="dk1"/>
              </a:buClr>
              <a:buSzPts val="3300"/>
            </a:pPr>
            <a:r>
              <a:rPr lang="en" b="1"/>
              <a:t>Approach to surgical procedures or imaging</a:t>
            </a:r>
            <a:endParaRPr/>
          </a:p>
        </p:txBody>
      </p:sp>
      <p:sp>
        <p:nvSpPr>
          <p:cNvPr id="2081" name="Google Shape;2081;p236"/>
          <p:cNvSpPr txBox="1">
            <a:spLocks noGrp="1"/>
          </p:cNvSpPr>
          <p:nvPr>
            <p:ph type="body" idx="1"/>
          </p:nvPr>
        </p:nvSpPr>
        <p:spPr>
          <a:xfrm>
            <a:off x="415600" y="1536633"/>
            <a:ext cx="11360800" cy="4555200"/>
          </a:xfrm>
          <a:prstGeom prst="rect">
            <a:avLst/>
          </a:prstGeom>
          <a:noFill/>
          <a:ln>
            <a:noFill/>
          </a:ln>
        </p:spPr>
        <p:txBody>
          <a:bodyPr spcFirstLastPara="1" wrap="square" lIns="91433" tIns="45700" rIns="91433" bIns="45700" anchor="t" anchorCtr="0">
            <a:noAutofit/>
          </a:bodyPr>
          <a:lstStyle/>
          <a:p>
            <a:pPr marL="457189" indent="-372524">
              <a:lnSpc>
                <a:spcPct val="100000"/>
              </a:lnSpc>
              <a:spcBef>
                <a:spcPts val="1867"/>
              </a:spcBef>
              <a:buClr>
                <a:schemeClr val="dk1"/>
              </a:buClr>
              <a:buChar char="•"/>
            </a:pPr>
            <a:r>
              <a:rPr lang="en" sz="2400" dirty="0"/>
              <a:t>For brief imaging (eg. head CT) closely monitor temperature during transport; temperature may drop below intended range. </a:t>
            </a:r>
            <a:endParaRPr sz="2400" dirty="0"/>
          </a:p>
          <a:p>
            <a:pPr marL="457189" indent="-372524">
              <a:lnSpc>
                <a:spcPct val="100000"/>
              </a:lnSpc>
              <a:spcBef>
                <a:spcPts val="1867"/>
              </a:spcBef>
              <a:buClr>
                <a:schemeClr val="dk1"/>
              </a:buClr>
              <a:buChar char="•"/>
            </a:pPr>
            <a:r>
              <a:rPr lang="en" sz="2400" dirty="0"/>
              <a:t>More prolonged imaging is unlikely to be performed as neuroprognostication will not occur until after 120 hours.</a:t>
            </a:r>
            <a:endParaRPr sz="2400" dirty="0"/>
          </a:p>
          <a:p>
            <a:pPr marL="457189" indent="-372524">
              <a:lnSpc>
                <a:spcPct val="100000"/>
              </a:lnSpc>
              <a:spcBef>
                <a:spcPts val="1867"/>
              </a:spcBef>
              <a:buClr>
                <a:schemeClr val="dk1"/>
              </a:buClr>
              <a:buChar char="•"/>
            </a:pPr>
            <a:r>
              <a:rPr lang="en" sz="2400" dirty="0"/>
              <a:t>If procedures or surgeries are clinically necessary during the cooling intervention, clinicians and proceduralists should consider the impact of cooling (eg. bleeding risk) on the participant and determine if rewarming is necessary based on what is best for the patient. </a:t>
            </a:r>
            <a:endParaRPr sz="2400" dirty="0"/>
          </a:p>
          <a:p>
            <a:pPr marL="0" indent="0">
              <a:lnSpc>
                <a:spcPct val="100000"/>
              </a:lnSpc>
              <a:spcBef>
                <a:spcPts val="1867"/>
              </a:spcBef>
              <a:buNone/>
            </a:pPr>
            <a:br>
              <a:rPr lang="en" dirty="0"/>
            </a:br>
            <a:endParaRPr dirty="0"/>
          </a:p>
        </p:txBody>
      </p:sp>
      <p:sp>
        <p:nvSpPr>
          <p:cNvPr id="2082" name="Google Shape;2082;p236"/>
          <p:cNvSpPr txBox="1">
            <a:spLocks noGrp="1"/>
          </p:cNvSpPr>
          <p:nvPr>
            <p:ph type="sldNum" idx="12"/>
          </p:nvPr>
        </p:nvSpPr>
        <p:spPr>
          <a:xfrm>
            <a:off x="11330665" y="6251679"/>
            <a:ext cx="731600" cy="524800"/>
          </a:xfrm>
          <a:prstGeom prst="rect">
            <a:avLst/>
          </a:prstGeom>
          <a:noFill/>
          <a:ln>
            <a:noFill/>
          </a:ln>
        </p:spPr>
        <p:txBody>
          <a:bodyPr spcFirstLastPara="1" wrap="square" lIns="91433" tIns="45700" rIns="91433" bIns="45700" anchor="ctr" anchorCtr="0">
            <a:noAutofit/>
          </a:bodyPr>
          <a:lstStyle/>
          <a:p>
            <a:pPr defTabSz="1219170">
              <a:buClr>
                <a:srgbClr val="000000"/>
              </a:buClr>
            </a:pPr>
            <a:fld id="{00000000-1234-1234-1234-123412341234}" type="slidenum">
              <a:rPr lang="en" kern="0">
                <a:solidFill>
                  <a:srgbClr val="7F7F7F"/>
                </a:solidFill>
              </a:rPr>
              <a:pPr defTabSz="1219170">
                <a:buClr>
                  <a:srgbClr val="000000"/>
                </a:buClr>
              </a:pPr>
              <a:t>49</a:t>
            </a:fld>
            <a:endParaRPr kern="0">
              <a:solidFill>
                <a:srgbClr val="7F7F7F"/>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18"/>
        <p:cNvGrpSpPr/>
        <p:nvPr/>
      </p:nvGrpSpPr>
      <p:grpSpPr>
        <a:xfrm>
          <a:off x="0" y="0"/>
          <a:ext cx="0" cy="0"/>
          <a:chOff x="0" y="0"/>
          <a:chExt cx="0" cy="0"/>
        </a:xfrm>
      </p:grpSpPr>
      <p:sp>
        <p:nvSpPr>
          <p:cNvPr id="1719" name="Google Shape;1719;p192"/>
          <p:cNvSpPr txBox="1">
            <a:spLocks noGrp="1"/>
          </p:cNvSpPr>
          <p:nvPr>
            <p:ph type="title"/>
          </p:nvPr>
        </p:nvSpPr>
        <p:spPr>
          <a:xfrm>
            <a:off x="415600" y="593367"/>
            <a:ext cx="11360800" cy="831200"/>
          </a:xfrm>
          <a:prstGeom prst="rect">
            <a:avLst/>
          </a:prstGeom>
          <a:noFill/>
          <a:ln>
            <a:noFill/>
          </a:ln>
        </p:spPr>
        <p:txBody>
          <a:bodyPr spcFirstLastPara="1" wrap="square" lIns="91433" tIns="45700" rIns="91433" bIns="45700" anchor="ctr" anchorCtr="0">
            <a:noAutofit/>
          </a:bodyPr>
          <a:lstStyle/>
          <a:p>
            <a:pPr>
              <a:buClr>
                <a:schemeClr val="dk1"/>
              </a:buClr>
              <a:buSzPts val="3300"/>
            </a:pPr>
            <a:r>
              <a:rPr lang="en" sz="3600"/>
              <a:t>Why Clinical Standardization?</a:t>
            </a:r>
            <a:endParaRPr sz="3600"/>
          </a:p>
        </p:txBody>
      </p:sp>
      <p:sp>
        <p:nvSpPr>
          <p:cNvPr id="1720" name="Google Shape;1720;p192"/>
          <p:cNvSpPr txBox="1">
            <a:spLocks noGrp="1"/>
          </p:cNvSpPr>
          <p:nvPr>
            <p:ph type="body" idx="1"/>
          </p:nvPr>
        </p:nvSpPr>
        <p:spPr>
          <a:xfrm>
            <a:off x="415600" y="1536633"/>
            <a:ext cx="11360800" cy="4555200"/>
          </a:xfrm>
          <a:prstGeom prst="rect">
            <a:avLst/>
          </a:prstGeom>
          <a:noFill/>
          <a:ln>
            <a:noFill/>
          </a:ln>
        </p:spPr>
        <p:txBody>
          <a:bodyPr spcFirstLastPara="1" wrap="square" lIns="91433" tIns="45700" rIns="91433" bIns="45700" anchor="t" anchorCtr="0">
            <a:noAutofit/>
          </a:bodyPr>
          <a:lstStyle/>
          <a:p>
            <a:pPr marL="457189" indent="-423323">
              <a:lnSpc>
                <a:spcPct val="100000"/>
              </a:lnSpc>
              <a:spcBef>
                <a:spcPts val="1867"/>
              </a:spcBef>
              <a:buClr>
                <a:schemeClr val="dk1"/>
              </a:buClr>
              <a:buSzPts val="2400"/>
              <a:buChar char="•"/>
            </a:pPr>
            <a:r>
              <a:rPr lang="en" sz="3200"/>
              <a:t>Made by consensus among a multidisciplinary clinical standardization team and vetting with feedback and revision among participating sites.  </a:t>
            </a:r>
            <a:endParaRPr sz="3200"/>
          </a:p>
          <a:p>
            <a:pPr marL="457189" indent="-423323">
              <a:lnSpc>
                <a:spcPct val="100000"/>
              </a:lnSpc>
              <a:spcBef>
                <a:spcPts val="1867"/>
              </a:spcBef>
              <a:buClr>
                <a:schemeClr val="dk1"/>
              </a:buClr>
              <a:buSzPts val="2400"/>
              <a:buChar char="•"/>
            </a:pPr>
            <a:r>
              <a:rPr lang="en" sz="3200"/>
              <a:t>Most have insufficient data, however national guidelines were utilized for some elements.  </a:t>
            </a:r>
            <a:endParaRPr sz="3200"/>
          </a:p>
          <a:p>
            <a:pPr marL="457189" indent="-220128">
              <a:lnSpc>
                <a:spcPct val="100000"/>
              </a:lnSpc>
              <a:spcBef>
                <a:spcPts val="1867"/>
              </a:spcBef>
              <a:buClr>
                <a:schemeClr val="dk1"/>
              </a:buClr>
              <a:buSzPts val="2400"/>
              <a:buNone/>
            </a:pPr>
            <a:endParaRPr sz="1467"/>
          </a:p>
          <a:p>
            <a:pPr marL="457189" indent="-220128">
              <a:lnSpc>
                <a:spcPct val="100000"/>
              </a:lnSpc>
              <a:spcBef>
                <a:spcPts val="1867"/>
              </a:spcBef>
              <a:buClr>
                <a:schemeClr val="dk1"/>
              </a:buClr>
              <a:buSzPts val="2400"/>
              <a:buNone/>
            </a:pPr>
            <a:endParaRPr sz="1467"/>
          </a:p>
          <a:p>
            <a:pPr marL="457189" indent="-220128">
              <a:lnSpc>
                <a:spcPct val="100000"/>
              </a:lnSpc>
              <a:spcBef>
                <a:spcPts val="1867"/>
              </a:spcBef>
              <a:buClr>
                <a:schemeClr val="dk1"/>
              </a:buClr>
              <a:buSzPts val="2400"/>
              <a:buNone/>
            </a:pPr>
            <a:endParaRPr sz="1467"/>
          </a:p>
        </p:txBody>
      </p:sp>
      <p:sp>
        <p:nvSpPr>
          <p:cNvPr id="1721" name="Google Shape;1721;p192"/>
          <p:cNvSpPr txBox="1">
            <a:spLocks noGrp="1"/>
          </p:cNvSpPr>
          <p:nvPr>
            <p:ph type="sldNum" idx="12"/>
          </p:nvPr>
        </p:nvSpPr>
        <p:spPr>
          <a:xfrm>
            <a:off x="11330665" y="6251679"/>
            <a:ext cx="731600" cy="524800"/>
          </a:xfrm>
          <a:prstGeom prst="rect">
            <a:avLst/>
          </a:prstGeom>
          <a:noFill/>
          <a:ln>
            <a:noFill/>
          </a:ln>
        </p:spPr>
        <p:txBody>
          <a:bodyPr spcFirstLastPara="1" wrap="square" lIns="91433" tIns="45700" rIns="91433" bIns="45700" anchor="ctr" anchorCtr="0">
            <a:noAutofit/>
          </a:bodyPr>
          <a:lstStyle/>
          <a:p>
            <a:pPr defTabSz="1219170">
              <a:buClr>
                <a:srgbClr val="000000"/>
              </a:buClr>
            </a:pPr>
            <a:fld id="{00000000-1234-1234-1234-123412341234}" type="slidenum">
              <a:rPr lang="en" kern="0">
                <a:solidFill>
                  <a:srgbClr val="7F7F7F"/>
                </a:solidFill>
              </a:rPr>
              <a:pPr defTabSz="1219170">
                <a:buClr>
                  <a:srgbClr val="000000"/>
                </a:buClr>
              </a:pPr>
              <a:t>5</a:t>
            </a:fld>
            <a:endParaRPr kern="0">
              <a:solidFill>
                <a:srgbClr val="7F7F7F"/>
              </a:solidFil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2086"/>
        <p:cNvGrpSpPr/>
        <p:nvPr/>
      </p:nvGrpSpPr>
      <p:grpSpPr>
        <a:xfrm>
          <a:off x="0" y="0"/>
          <a:ext cx="0" cy="0"/>
          <a:chOff x="0" y="0"/>
          <a:chExt cx="0" cy="0"/>
        </a:xfrm>
      </p:grpSpPr>
      <p:sp>
        <p:nvSpPr>
          <p:cNvPr id="2087" name="Google Shape;2087;p237"/>
          <p:cNvSpPr txBox="1">
            <a:spLocks noGrp="1"/>
          </p:cNvSpPr>
          <p:nvPr>
            <p:ph type="title"/>
          </p:nvPr>
        </p:nvSpPr>
        <p:spPr>
          <a:xfrm>
            <a:off x="415600" y="593367"/>
            <a:ext cx="11360800" cy="831200"/>
          </a:xfrm>
          <a:prstGeom prst="rect">
            <a:avLst/>
          </a:prstGeom>
          <a:noFill/>
          <a:ln>
            <a:noFill/>
          </a:ln>
        </p:spPr>
        <p:txBody>
          <a:bodyPr spcFirstLastPara="1" wrap="square" lIns="91433" tIns="45700" rIns="91433" bIns="45700" anchor="ctr" anchorCtr="0">
            <a:noAutofit/>
          </a:bodyPr>
          <a:lstStyle/>
          <a:p>
            <a:pPr>
              <a:buClr>
                <a:schemeClr val="dk1"/>
              </a:buClr>
              <a:buSzPts val="3300"/>
            </a:pPr>
            <a:r>
              <a:rPr lang="en" sz="3733"/>
              <a:t>Tracking and Reporting of Clinical Guideline Variations and Excursions</a:t>
            </a:r>
            <a:endParaRPr sz="3733"/>
          </a:p>
        </p:txBody>
      </p:sp>
      <p:sp>
        <p:nvSpPr>
          <p:cNvPr id="2088" name="Google Shape;2088;p237"/>
          <p:cNvSpPr txBox="1">
            <a:spLocks noGrp="1"/>
          </p:cNvSpPr>
          <p:nvPr>
            <p:ph type="body" idx="1"/>
          </p:nvPr>
        </p:nvSpPr>
        <p:spPr>
          <a:xfrm>
            <a:off x="415600" y="1536633"/>
            <a:ext cx="11360800" cy="4555200"/>
          </a:xfrm>
          <a:prstGeom prst="rect">
            <a:avLst/>
          </a:prstGeom>
          <a:noFill/>
          <a:ln>
            <a:noFill/>
          </a:ln>
        </p:spPr>
        <p:txBody>
          <a:bodyPr spcFirstLastPara="1" wrap="square" lIns="91433" tIns="45700" rIns="91433" bIns="45700" anchor="t" anchorCtr="0">
            <a:noAutofit/>
          </a:bodyPr>
          <a:lstStyle/>
          <a:p>
            <a:pPr marL="457189" indent="-516454">
              <a:lnSpc>
                <a:spcPct val="100000"/>
              </a:lnSpc>
              <a:spcBef>
                <a:spcPts val="1867"/>
              </a:spcBef>
              <a:buClr>
                <a:schemeClr val="dk1"/>
              </a:buClr>
              <a:buSzPts val="3500"/>
              <a:buChar char="•"/>
            </a:pPr>
            <a:r>
              <a:rPr lang="en" sz="2933"/>
              <a:t>There will be tracking of excursions and feedback to sites for improvement</a:t>
            </a:r>
            <a:endParaRPr sz="2933"/>
          </a:p>
          <a:p>
            <a:pPr marL="457189" indent="-516454">
              <a:lnSpc>
                <a:spcPct val="100000"/>
              </a:lnSpc>
              <a:spcBef>
                <a:spcPts val="1867"/>
              </a:spcBef>
              <a:buClr>
                <a:schemeClr val="dk1"/>
              </a:buClr>
              <a:buSzPts val="3500"/>
              <a:buChar char="•"/>
            </a:pPr>
            <a:r>
              <a:rPr lang="en" sz="2933"/>
              <a:t>More to come…</a:t>
            </a:r>
            <a:endParaRPr sz="2933"/>
          </a:p>
        </p:txBody>
      </p:sp>
      <p:sp>
        <p:nvSpPr>
          <p:cNvPr id="2089" name="Google Shape;2089;p237"/>
          <p:cNvSpPr txBox="1">
            <a:spLocks noGrp="1"/>
          </p:cNvSpPr>
          <p:nvPr>
            <p:ph type="sldNum" idx="12"/>
          </p:nvPr>
        </p:nvSpPr>
        <p:spPr>
          <a:xfrm>
            <a:off x="11330665" y="6251679"/>
            <a:ext cx="731600" cy="524800"/>
          </a:xfrm>
          <a:prstGeom prst="rect">
            <a:avLst/>
          </a:prstGeom>
          <a:noFill/>
          <a:ln>
            <a:noFill/>
          </a:ln>
        </p:spPr>
        <p:txBody>
          <a:bodyPr spcFirstLastPara="1" wrap="square" lIns="91433" tIns="45700" rIns="91433" bIns="45700" anchor="ctr" anchorCtr="0">
            <a:noAutofit/>
          </a:bodyPr>
          <a:lstStyle/>
          <a:p>
            <a:pPr defTabSz="1219170">
              <a:buClr>
                <a:srgbClr val="000000"/>
              </a:buClr>
            </a:pPr>
            <a:fld id="{00000000-1234-1234-1234-123412341234}" type="slidenum">
              <a:rPr lang="en" kern="0">
                <a:solidFill>
                  <a:srgbClr val="7F7F7F"/>
                </a:solidFill>
              </a:rPr>
              <a:pPr defTabSz="1219170">
                <a:buClr>
                  <a:srgbClr val="000000"/>
                </a:buClr>
              </a:pPr>
              <a:t>50</a:t>
            </a:fld>
            <a:endParaRPr kern="0">
              <a:solidFill>
                <a:srgbClr val="7F7F7F"/>
              </a:solidFil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2093"/>
        <p:cNvGrpSpPr/>
        <p:nvPr/>
      </p:nvGrpSpPr>
      <p:grpSpPr>
        <a:xfrm>
          <a:off x="0" y="0"/>
          <a:ext cx="0" cy="0"/>
          <a:chOff x="0" y="0"/>
          <a:chExt cx="0" cy="0"/>
        </a:xfrm>
      </p:grpSpPr>
      <p:sp>
        <p:nvSpPr>
          <p:cNvPr id="2094" name="Google Shape;2094;p238"/>
          <p:cNvSpPr txBox="1">
            <a:spLocks noGrp="1"/>
          </p:cNvSpPr>
          <p:nvPr>
            <p:ph type="title"/>
          </p:nvPr>
        </p:nvSpPr>
        <p:spPr>
          <a:xfrm>
            <a:off x="415600" y="593367"/>
            <a:ext cx="11360800" cy="831200"/>
          </a:xfrm>
          <a:prstGeom prst="rect">
            <a:avLst/>
          </a:prstGeom>
          <a:noFill/>
          <a:ln>
            <a:noFill/>
          </a:ln>
        </p:spPr>
        <p:txBody>
          <a:bodyPr spcFirstLastPara="1" wrap="square" lIns="91433" tIns="45700" rIns="91433" bIns="45700" anchor="ctr" anchorCtr="0">
            <a:noAutofit/>
          </a:bodyPr>
          <a:lstStyle/>
          <a:p>
            <a:pPr>
              <a:buClr>
                <a:schemeClr val="dk1"/>
              </a:buClr>
              <a:buSzPts val="3300"/>
            </a:pPr>
            <a:r>
              <a:rPr lang="en"/>
              <a:t>Order Set Creation</a:t>
            </a:r>
            <a:endParaRPr/>
          </a:p>
        </p:txBody>
      </p:sp>
      <p:sp>
        <p:nvSpPr>
          <p:cNvPr id="2095" name="Google Shape;2095;p238"/>
          <p:cNvSpPr txBox="1">
            <a:spLocks noGrp="1"/>
          </p:cNvSpPr>
          <p:nvPr>
            <p:ph type="body" idx="1"/>
          </p:nvPr>
        </p:nvSpPr>
        <p:spPr>
          <a:xfrm>
            <a:off x="415600" y="1536633"/>
            <a:ext cx="11360800" cy="4555200"/>
          </a:xfrm>
          <a:prstGeom prst="rect">
            <a:avLst/>
          </a:prstGeom>
          <a:noFill/>
          <a:ln>
            <a:noFill/>
          </a:ln>
        </p:spPr>
        <p:txBody>
          <a:bodyPr spcFirstLastPara="1" wrap="square" lIns="91433" tIns="45700" rIns="91433" bIns="45700" anchor="t" anchorCtr="0">
            <a:noAutofit/>
          </a:bodyPr>
          <a:lstStyle/>
          <a:p>
            <a:pPr marL="457189" indent="-516454">
              <a:lnSpc>
                <a:spcPct val="100000"/>
              </a:lnSpc>
              <a:spcBef>
                <a:spcPts val="1867"/>
              </a:spcBef>
              <a:buClr>
                <a:schemeClr val="dk1"/>
              </a:buClr>
              <a:buSzPts val="3500"/>
              <a:buChar char="•"/>
            </a:pPr>
            <a:r>
              <a:rPr lang="en" sz="2933"/>
              <a:t>Create and order set</a:t>
            </a:r>
            <a:endParaRPr sz="2933"/>
          </a:p>
          <a:p>
            <a:pPr marL="457189" indent="-516454">
              <a:lnSpc>
                <a:spcPct val="100000"/>
              </a:lnSpc>
              <a:spcBef>
                <a:spcPts val="1867"/>
              </a:spcBef>
              <a:buClr>
                <a:schemeClr val="dk1"/>
              </a:buClr>
              <a:buSzPts val="3500"/>
              <a:buChar char="•"/>
            </a:pPr>
            <a:r>
              <a:rPr lang="en" sz="2933"/>
              <a:t>Can share through epic via userweb</a:t>
            </a:r>
            <a:endParaRPr sz="2933"/>
          </a:p>
        </p:txBody>
      </p:sp>
      <p:sp>
        <p:nvSpPr>
          <p:cNvPr id="2096" name="Google Shape;2096;p238"/>
          <p:cNvSpPr txBox="1">
            <a:spLocks noGrp="1"/>
          </p:cNvSpPr>
          <p:nvPr>
            <p:ph type="sldNum" idx="12"/>
          </p:nvPr>
        </p:nvSpPr>
        <p:spPr>
          <a:xfrm>
            <a:off x="11330665" y="6251679"/>
            <a:ext cx="731600" cy="524800"/>
          </a:xfrm>
          <a:prstGeom prst="rect">
            <a:avLst/>
          </a:prstGeom>
          <a:noFill/>
          <a:ln>
            <a:noFill/>
          </a:ln>
        </p:spPr>
        <p:txBody>
          <a:bodyPr spcFirstLastPara="1" wrap="square" lIns="91433" tIns="45700" rIns="91433" bIns="45700" anchor="ctr" anchorCtr="0">
            <a:noAutofit/>
          </a:bodyPr>
          <a:lstStyle/>
          <a:p>
            <a:pPr defTabSz="1219170">
              <a:buClr>
                <a:srgbClr val="000000"/>
              </a:buClr>
            </a:pPr>
            <a:fld id="{00000000-1234-1234-1234-123412341234}" type="slidenum">
              <a:rPr lang="en" kern="0">
                <a:solidFill>
                  <a:srgbClr val="7F7F7F"/>
                </a:solidFill>
              </a:rPr>
              <a:pPr defTabSz="1219170">
                <a:buClr>
                  <a:srgbClr val="000000"/>
                </a:buClr>
              </a:pPr>
              <a:t>51</a:t>
            </a:fld>
            <a:endParaRPr kern="0">
              <a:solidFill>
                <a:srgbClr val="7F7F7F"/>
              </a:solidFil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2100"/>
        <p:cNvGrpSpPr/>
        <p:nvPr/>
      </p:nvGrpSpPr>
      <p:grpSpPr>
        <a:xfrm>
          <a:off x="0" y="0"/>
          <a:ext cx="0" cy="0"/>
          <a:chOff x="0" y="0"/>
          <a:chExt cx="0" cy="0"/>
        </a:xfrm>
      </p:grpSpPr>
      <p:sp>
        <p:nvSpPr>
          <p:cNvPr id="2101" name="Google Shape;2101;p239"/>
          <p:cNvSpPr txBox="1">
            <a:spLocks noGrp="1"/>
          </p:cNvSpPr>
          <p:nvPr>
            <p:ph type="title"/>
          </p:nvPr>
        </p:nvSpPr>
        <p:spPr>
          <a:xfrm>
            <a:off x="415600" y="593367"/>
            <a:ext cx="11360800" cy="831200"/>
          </a:xfrm>
          <a:prstGeom prst="rect">
            <a:avLst/>
          </a:prstGeom>
          <a:noFill/>
          <a:ln>
            <a:noFill/>
          </a:ln>
        </p:spPr>
        <p:txBody>
          <a:bodyPr spcFirstLastPara="1" wrap="square" lIns="91433" tIns="45700" rIns="91433" bIns="45700" anchor="ctr" anchorCtr="0">
            <a:noAutofit/>
          </a:bodyPr>
          <a:lstStyle/>
          <a:p>
            <a:pPr>
              <a:buClr>
                <a:schemeClr val="dk1"/>
              </a:buClr>
              <a:buSzPts val="3300"/>
            </a:pPr>
            <a:r>
              <a:rPr lang="en"/>
              <a:t>Summary	</a:t>
            </a:r>
            <a:endParaRPr/>
          </a:p>
        </p:txBody>
      </p:sp>
      <p:sp>
        <p:nvSpPr>
          <p:cNvPr id="2102" name="Google Shape;2102;p239"/>
          <p:cNvSpPr txBox="1">
            <a:spLocks noGrp="1"/>
          </p:cNvSpPr>
          <p:nvPr>
            <p:ph type="body" idx="1"/>
          </p:nvPr>
        </p:nvSpPr>
        <p:spPr>
          <a:xfrm>
            <a:off x="415600" y="1536633"/>
            <a:ext cx="11360800" cy="4555200"/>
          </a:xfrm>
          <a:prstGeom prst="rect">
            <a:avLst/>
          </a:prstGeom>
          <a:noFill/>
          <a:ln>
            <a:noFill/>
          </a:ln>
        </p:spPr>
        <p:txBody>
          <a:bodyPr spcFirstLastPara="1" wrap="square" lIns="91433" tIns="45700" rIns="91433" bIns="45700" anchor="t" anchorCtr="0">
            <a:noAutofit/>
          </a:bodyPr>
          <a:lstStyle/>
          <a:p>
            <a:pPr marL="457189" indent="-499521">
              <a:lnSpc>
                <a:spcPct val="100000"/>
              </a:lnSpc>
              <a:spcBef>
                <a:spcPts val="1867"/>
              </a:spcBef>
              <a:buClr>
                <a:schemeClr val="dk1"/>
              </a:buClr>
              <a:buSzPts val="3300"/>
              <a:buChar char="•"/>
            </a:pPr>
            <a:r>
              <a:rPr lang="en" sz="2667"/>
              <a:t>Standardized post cardiac arrest care will minimize the risk of losing the true signal of the study</a:t>
            </a:r>
            <a:endParaRPr sz="2667"/>
          </a:p>
          <a:p>
            <a:pPr marL="457189" indent="-499521">
              <a:lnSpc>
                <a:spcPct val="100000"/>
              </a:lnSpc>
              <a:spcBef>
                <a:spcPts val="1867"/>
              </a:spcBef>
              <a:buClr>
                <a:schemeClr val="dk1"/>
              </a:buClr>
              <a:buSzPts val="3300"/>
              <a:buChar char="•"/>
            </a:pPr>
            <a:r>
              <a:rPr lang="en" sz="2667"/>
              <a:t>Work and educate your clinical team </a:t>
            </a:r>
            <a:endParaRPr sz="2667"/>
          </a:p>
        </p:txBody>
      </p:sp>
      <p:sp>
        <p:nvSpPr>
          <p:cNvPr id="2103" name="Google Shape;2103;p239"/>
          <p:cNvSpPr txBox="1">
            <a:spLocks noGrp="1"/>
          </p:cNvSpPr>
          <p:nvPr>
            <p:ph type="sldNum" idx="12"/>
          </p:nvPr>
        </p:nvSpPr>
        <p:spPr>
          <a:xfrm>
            <a:off x="11330665" y="6251679"/>
            <a:ext cx="731600" cy="524800"/>
          </a:xfrm>
          <a:prstGeom prst="rect">
            <a:avLst/>
          </a:prstGeom>
          <a:noFill/>
          <a:ln>
            <a:noFill/>
          </a:ln>
        </p:spPr>
        <p:txBody>
          <a:bodyPr spcFirstLastPara="1" wrap="square" lIns="91433" tIns="45700" rIns="91433" bIns="45700" anchor="ctr" anchorCtr="0">
            <a:noAutofit/>
          </a:bodyPr>
          <a:lstStyle/>
          <a:p>
            <a:pPr defTabSz="1219170">
              <a:buClr>
                <a:srgbClr val="000000"/>
              </a:buClr>
            </a:pPr>
            <a:fld id="{00000000-1234-1234-1234-123412341234}" type="slidenum">
              <a:rPr lang="en" kern="0">
                <a:solidFill>
                  <a:srgbClr val="7F7F7F"/>
                </a:solidFill>
              </a:rPr>
              <a:pPr defTabSz="1219170">
                <a:buClr>
                  <a:srgbClr val="000000"/>
                </a:buClr>
              </a:pPr>
              <a:t>52</a:t>
            </a:fld>
            <a:endParaRPr kern="0">
              <a:solidFill>
                <a:srgbClr val="7F7F7F"/>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25"/>
        <p:cNvGrpSpPr/>
        <p:nvPr/>
      </p:nvGrpSpPr>
      <p:grpSpPr>
        <a:xfrm>
          <a:off x="0" y="0"/>
          <a:ext cx="0" cy="0"/>
          <a:chOff x="0" y="0"/>
          <a:chExt cx="0" cy="0"/>
        </a:xfrm>
      </p:grpSpPr>
      <p:sp>
        <p:nvSpPr>
          <p:cNvPr id="1726" name="Google Shape;1726;p193"/>
          <p:cNvSpPr txBox="1">
            <a:spLocks noGrp="1"/>
          </p:cNvSpPr>
          <p:nvPr>
            <p:ph type="title"/>
          </p:nvPr>
        </p:nvSpPr>
        <p:spPr>
          <a:xfrm>
            <a:off x="415600" y="593367"/>
            <a:ext cx="11360800" cy="831200"/>
          </a:xfrm>
          <a:prstGeom prst="rect">
            <a:avLst/>
          </a:prstGeom>
          <a:noFill/>
          <a:ln>
            <a:noFill/>
          </a:ln>
        </p:spPr>
        <p:txBody>
          <a:bodyPr spcFirstLastPara="1" wrap="square" lIns="91433" tIns="45700" rIns="91433" bIns="45700" anchor="ctr" anchorCtr="0">
            <a:noAutofit/>
          </a:bodyPr>
          <a:lstStyle/>
          <a:p>
            <a:pPr>
              <a:buClr>
                <a:schemeClr val="dk1"/>
              </a:buClr>
              <a:buSzPts val="3300"/>
            </a:pPr>
            <a:r>
              <a:rPr lang="en" sz="3600"/>
              <a:t>Clinical Standardization is not…</a:t>
            </a:r>
            <a:endParaRPr sz="3600"/>
          </a:p>
        </p:txBody>
      </p:sp>
      <p:sp>
        <p:nvSpPr>
          <p:cNvPr id="1727" name="Google Shape;1727;p193"/>
          <p:cNvSpPr txBox="1">
            <a:spLocks noGrp="1"/>
          </p:cNvSpPr>
          <p:nvPr>
            <p:ph type="body" idx="1"/>
          </p:nvPr>
        </p:nvSpPr>
        <p:spPr>
          <a:xfrm>
            <a:off x="415600" y="1536633"/>
            <a:ext cx="11360800" cy="4555200"/>
          </a:xfrm>
          <a:prstGeom prst="rect">
            <a:avLst/>
          </a:prstGeom>
          <a:noFill/>
          <a:ln>
            <a:noFill/>
          </a:ln>
        </p:spPr>
        <p:txBody>
          <a:bodyPr spcFirstLastPara="1" wrap="square" lIns="91433" tIns="45700" rIns="91433" bIns="45700" anchor="t" anchorCtr="0">
            <a:noAutofit/>
          </a:bodyPr>
          <a:lstStyle/>
          <a:p>
            <a:pPr marL="457189" indent="-220128">
              <a:lnSpc>
                <a:spcPct val="100000"/>
              </a:lnSpc>
              <a:spcBef>
                <a:spcPts val="1867"/>
              </a:spcBef>
              <a:buClr>
                <a:schemeClr val="dk1"/>
              </a:buClr>
              <a:buSzPts val="2400"/>
              <a:buNone/>
            </a:pPr>
            <a:endParaRPr sz="1467"/>
          </a:p>
          <a:p>
            <a:pPr marL="457189" indent="-423323">
              <a:lnSpc>
                <a:spcPct val="100000"/>
              </a:lnSpc>
              <a:spcBef>
                <a:spcPts val="1867"/>
              </a:spcBef>
              <a:buClr>
                <a:schemeClr val="dk1"/>
              </a:buClr>
              <a:buSzPts val="2400"/>
              <a:buChar char="•"/>
            </a:pPr>
            <a:r>
              <a:rPr lang="en" sz="3200"/>
              <a:t>Intended to dictate clinical practice for patients that are not enrolled in P-ICECAP</a:t>
            </a:r>
            <a:endParaRPr sz="3200"/>
          </a:p>
          <a:p>
            <a:pPr marL="457189" indent="-423323">
              <a:lnSpc>
                <a:spcPct val="100000"/>
              </a:lnSpc>
              <a:spcBef>
                <a:spcPts val="1867"/>
              </a:spcBef>
              <a:buClr>
                <a:schemeClr val="dk1"/>
              </a:buClr>
              <a:buSzPts val="2400"/>
              <a:buChar char="•"/>
            </a:pPr>
            <a:r>
              <a:rPr lang="en" sz="3200"/>
              <a:t>Best practice for all patients at all timepoints</a:t>
            </a:r>
            <a:endParaRPr sz="3200"/>
          </a:p>
          <a:p>
            <a:pPr marL="457189" indent="-220128">
              <a:lnSpc>
                <a:spcPct val="100000"/>
              </a:lnSpc>
              <a:spcBef>
                <a:spcPts val="1867"/>
              </a:spcBef>
              <a:buClr>
                <a:schemeClr val="dk1"/>
              </a:buClr>
              <a:buSzPts val="2400"/>
              <a:buNone/>
            </a:pPr>
            <a:endParaRPr sz="1467"/>
          </a:p>
        </p:txBody>
      </p:sp>
      <p:sp>
        <p:nvSpPr>
          <p:cNvPr id="1728" name="Google Shape;1728;p193"/>
          <p:cNvSpPr txBox="1">
            <a:spLocks noGrp="1"/>
          </p:cNvSpPr>
          <p:nvPr>
            <p:ph type="sldNum" idx="12"/>
          </p:nvPr>
        </p:nvSpPr>
        <p:spPr>
          <a:xfrm>
            <a:off x="11330665" y="6251679"/>
            <a:ext cx="731600" cy="524800"/>
          </a:xfrm>
          <a:prstGeom prst="rect">
            <a:avLst/>
          </a:prstGeom>
          <a:noFill/>
          <a:ln>
            <a:noFill/>
          </a:ln>
        </p:spPr>
        <p:txBody>
          <a:bodyPr spcFirstLastPara="1" wrap="square" lIns="91433" tIns="45700" rIns="91433" bIns="45700" anchor="ctr" anchorCtr="0">
            <a:noAutofit/>
          </a:bodyPr>
          <a:lstStyle/>
          <a:p>
            <a:pPr defTabSz="1219170">
              <a:buClr>
                <a:srgbClr val="000000"/>
              </a:buClr>
            </a:pPr>
            <a:fld id="{00000000-1234-1234-1234-123412341234}" type="slidenum">
              <a:rPr lang="en" kern="0">
                <a:solidFill>
                  <a:srgbClr val="7F7F7F"/>
                </a:solidFill>
              </a:rPr>
              <a:pPr defTabSz="1219170">
                <a:buClr>
                  <a:srgbClr val="000000"/>
                </a:buClr>
              </a:pPr>
              <a:t>6</a:t>
            </a:fld>
            <a:endParaRPr kern="0">
              <a:solidFill>
                <a:srgbClr val="7F7F7F"/>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32"/>
        <p:cNvGrpSpPr/>
        <p:nvPr/>
      </p:nvGrpSpPr>
      <p:grpSpPr>
        <a:xfrm>
          <a:off x="0" y="0"/>
          <a:ext cx="0" cy="0"/>
          <a:chOff x="0" y="0"/>
          <a:chExt cx="0" cy="0"/>
        </a:xfrm>
      </p:grpSpPr>
      <p:sp>
        <p:nvSpPr>
          <p:cNvPr id="1733" name="Google Shape;1733;p194"/>
          <p:cNvSpPr txBox="1">
            <a:spLocks noGrp="1"/>
          </p:cNvSpPr>
          <p:nvPr>
            <p:ph type="title"/>
          </p:nvPr>
        </p:nvSpPr>
        <p:spPr>
          <a:xfrm>
            <a:off x="415600" y="593367"/>
            <a:ext cx="11360800" cy="831200"/>
          </a:xfrm>
          <a:prstGeom prst="rect">
            <a:avLst/>
          </a:prstGeom>
          <a:noFill/>
          <a:ln>
            <a:noFill/>
          </a:ln>
        </p:spPr>
        <p:txBody>
          <a:bodyPr spcFirstLastPara="1" wrap="square" lIns="91433" tIns="45700" rIns="91433" bIns="45700" anchor="ctr" anchorCtr="0">
            <a:noAutofit/>
          </a:bodyPr>
          <a:lstStyle/>
          <a:p>
            <a:pPr>
              <a:buClr>
                <a:schemeClr val="dk1"/>
              </a:buClr>
              <a:buSzPts val="3300"/>
            </a:pPr>
            <a:r>
              <a:rPr lang="en" sz="3867"/>
              <a:t>How to implement clinical standardization</a:t>
            </a:r>
            <a:endParaRPr sz="3867"/>
          </a:p>
        </p:txBody>
      </p:sp>
      <p:sp>
        <p:nvSpPr>
          <p:cNvPr id="1734" name="Google Shape;1734;p194"/>
          <p:cNvSpPr txBox="1">
            <a:spLocks noGrp="1"/>
          </p:cNvSpPr>
          <p:nvPr>
            <p:ph type="body" idx="1"/>
          </p:nvPr>
        </p:nvSpPr>
        <p:spPr>
          <a:xfrm>
            <a:off x="415600" y="1536633"/>
            <a:ext cx="11360800" cy="4555200"/>
          </a:xfrm>
          <a:prstGeom prst="rect">
            <a:avLst/>
          </a:prstGeom>
          <a:noFill/>
          <a:ln>
            <a:noFill/>
          </a:ln>
        </p:spPr>
        <p:txBody>
          <a:bodyPr spcFirstLastPara="1" wrap="square" lIns="91433" tIns="45700" rIns="91433" bIns="45700" anchor="t" anchorCtr="0">
            <a:noAutofit/>
          </a:bodyPr>
          <a:lstStyle/>
          <a:p>
            <a:pPr marL="457189" indent="-423323">
              <a:lnSpc>
                <a:spcPct val="100000"/>
              </a:lnSpc>
              <a:spcBef>
                <a:spcPts val="1867"/>
              </a:spcBef>
              <a:buClr>
                <a:schemeClr val="dk1"/>
              </a:buClr>
              <a:buSzPts val="2400"/>
              <a:buChar char="•"/>
            </a:pPr>
            <a:r>
              <a:rPr lang="en" sz="3200"/>
              <a:t>Adapt your local procedures </a:t>
            </a:r>
            <a:endParaRPr sz="3200"/>
          </a:p>
          <a:p>
            <a:pPr marL="457189" indent="-423323">
              <a:lnSpc>
                <a:spcPct val="100000"/>
              </a:lnSpc>
              <a:spcBef>
                <a:spcPts val="1867"/>
              </a:spcBef>
              <a:buClr>
                <a:schemeClr val="dk1"/>
              </a:buClr>
              <a:buSzPts val="2400"/>
              <a:buChar char="•"/>
            </a:pPr>
            <a:r>
              <a:rPr lang="en" sz="3200"/>
              <a:t>Create P-ICECAP order set</a:t>
            </a:r>
            <a:endParaRPr sz="3200"/>
          </a:p>
          <a:p>
            <a:pPr marL="457189" indent="-423323">
              <a:lnSpc>
                <a:spcPct val="100000"/>
              </a:lnSpc>
              <a:spcBef>
                <a:spcPts val="1867"/>
              </a:spcBef>
              <a:buClr>
                <a:schemeClr val="dk1"/>
              </a:buClr>
              <a:buSzPts val="2400"/>
              <a:buChar char="•"/>
            </a:pPr>
            <a:r>
              <a:rPr lang="en" sz="3200"/>
              <a:t>Educate study team and care providers</a:t>
            </a:r>
            <a:endParaRPr sz="3200"/>
          </a:p>
          <a:p>
            <a:pPr marL="457189" indent="-423323">
              <a:lnSpc>
                <a:spcPct val="100000"/>
              </a:lnSpc>
              <a:spcBef>
                <a:spcPts val="1867"/>
              </a:spcBef>
              <a:buClr>
                <a:schemeClr val="dk1"/>
              </a:buClr>
              <a:buSzPts val="2400"/>
              <a:buChar char="•"/>
            </a:pPr>
            <a:r>
              <a:rPr lang="en" sz="3200"/>
              <a:t>Review cases and understand there will be variability but continue education to standardize care</a:t>
            </a:r>
            <a:endParaRPr sz="3200"/>
          </a:p>
          <a:p>
            <a:pPr marL="457189" indent="-220128">
              <a:lnSpc>
                <a:spcPct val="100000"/>
              </a:lnSpc>
              <a:spcBef>
                <a:spcPts val="1867"/>
              </a:spcBef>
              <a:buClr>
                <a:schemeClr val="dk1"/>
              </a:buClr>
              <a:buSzPts val="2400"/>
              <a:buNone/>
            </a:pPr>
            <a:endParaRPr sz="1467"/>
          </a:p>
        </p:txBody>
      </p:sp>
      <p:sp>
        <p:nvSpPr>
          <p:cNvPr id="1735" name="Google Shape;1735;p194"/>
          <p:cNvSpPr txBox="1">
            <a:spLocks noGrp="1"/>
          </p:cNvSpPr>
          <p:nvPr>
            <p:ph type="sldNum" idx="12"/>
          </p:nvPr>
        </p:nvSpPr>
        <p:spPr>
          <a:xfrm>
            <a:off x="11330665" y="6251679"/>
            <a:ext cx="731600" cy="524800"/>
          </a:xfrm>
          <a:prstGeom prst="rect">
            <a:avLst/>
          </a:prstGeom>
          <a:noFill/>
          <a:ln>
            <a:noFill/>
          </a:ln>
        </p:spPr>
        <p:txBody>
          <a:bodyPr spcFirstLastPara="1" wrap="square" lIns="91433" tIns="45700" rIns="91433" bIns="45700" anchor="ctr" anchorCtr="0">
            <a:noAutofit/>
          </a:bodyPr>
          <a:lstStyle/>
          <a:p>
            <a:pPr defTabSz="1219170">
              <a:buClr>
                <a:srgbClr val="000000"/>
              </a:buClr>
            </a:pPr>
            <a:fld id="{00000000-1234-1234-1234-123412341234}" type="slidenum">
              <a:rPr lang="en" kern="0">
                <a:solidFill>
                  <a:srgbClr val="7F7F7F"/>
                </a:solidFill>
              </a:rPr>
              <a:pPr defTabSz="1219170">
                <a:buClr>
                  <a:srgbClr val="000000"/>
                </a:buClr>
              </a:pPr>
              <a:t>7</a:t>
            </a:fld>
            <a:endParaRPr kern="0">
              <a:solidFill>
                <a:srgbClr val="7F7F7F"/>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39"/>
        <p:cNvGrpSpPr/>
        <p:nvPr/>
      </p:nvGrpSpPr>
      <p:grpSpPr>
        <a:xfrm>
          <a:off x="0" y="0"/>
          <a:ext cx="0" cy="0"/>
          <a:chOff x="0" y="0"/>
          <a:chExt cx="0" cy="0"/>
        </a:xfrm>
      </p:grpSpPr>
      <p:sp>
        <p:nvSpPr>
          <p:cNvPr id="1740" name="Google Shape;1740;p195"/>
          <p:cNvSpPr txBox="1">
            <a:spLocks noGrp="1"/>
          </p:cNvSpPr>
          <p:nvPr>
            <p:ph type="title"/>
          </p:nvPr>
        </p:nvSpPr>
        <p:spPr>
          <a:xfrm>
            <a:off x="415600" y="593367"/>
            <a:ext cx="11360800" cy="831200"/>
          </a:xfrm>
          <a:prstGeom prst="rect">
            <a:avLst/>
          </a:prstGeom>
          <a:noFill/>
          <a:ln>
            <a:noFill/>
          </a:ln>
        </p:spPr>
        <p:txBody>
          <a:bodyPr spcFirstLastPara="1" wrap="square" lIns="91433" tIns="45700" rIns="91433" bIns="45700" anchor="ctr" anchorCtr="0">
            <a:noAutofit/>
          </a:bodyPr>
          <a:lstStyle/>
          <a:p>
            <a:pPr>
              <a:buClr>
                <a:schemeClr val="dk1"/>
              </a:buClr>
              <a:buSzPts val="3300"/>
            </a:pPr>
            <a:r>
              <a:rPr lang="en"/>
              <a:t>Definitions</a:t>
            </a:r>
            <a:endParaRPr/>
          </a:p>
        </p:txBody>
      </p:sp>
      <p:sp>
        <p:nvSpPr>
          <p:cNvPr id="1741" name="Google Shape;1741;p195"/>
          <p:cNvSpPr txBox="1">
            <a:spLocks noGrp="1"/>
          </p:cNvSpPr>
          <p:nvPr>
            <p:ph type="body" idx="1"/>
          </p:nvPr>
        </p:nvSpPr>
        <p:spPr>
          <a:xfrm>
            <a:off x="415600" y="1536633"/>
            <a:ext cx="11360800" cy="4555200"/>
          </a:xfrm>
          <a:prstGeom prst="rect">
            <a:avLst/>
          </a:prstGeom>
          <a:noFill/>
          <a:ln>
            <a:noFill/>
          </a:ln>
        </p:spPr>
        <p:txBody>
          <a:bodyPr spcFirstLastPara="1" wrap="square" lIns="91433" tIns="45700" rIns="91433" bIns="45700" anchor="t" anchorCtr="0">
            <a:noAutofit/>
          </a:bodyPr>
          <a:lstStyle/>
          <a:p>
            <a:pPr marL="457189" indent="-499521">
              <a:lnSpc>
                <a:spcPct val="100000"/>
              </a:lnSpc>
              <a:spcBef>
                <a:spcPts val="1867"/>
              </a:spcBef>
              <a:buClr>
                <a:schemeClr val="dk1"/>
              </a:buClr>
              <a:buSzPts val="3300"/>
              <a:buChar char="•"/>
            </a:pPr>
            <a:r>
              <a:rPr lang="en" sz="2800" b="1" dirty="0"/>
              <a:t>Time of cardiac arrest:</a:t>
            </a:r>
            <a:endParaRPr sz="2800" dirty="0"/>
          </a:p>
          <a:p>
            <a:pPr marL="914377" lvl="1" indent="-474121">
              <a:lnSpc>
                <a:spcPct val="100000"/>
              </a:lnSpc>
              <a:buSzPts val="3000"/>
            </a:pPr>
            <a:r>
              <a:rPr lang="en" sz="2667" dirty="0"/>
              <a:t>When the child’s arrest starts (Often not known)</a:t>
            </a:r>
            <a:endParaRPr sz="2667" dirty="0"/>
          </a:p>
          <a:p>
            <a:pPr marL="914377" lvl="1" indent="-474121">
              <a:lnSpc>
                <a:spcPct val="100000"/>
              </a:lnSpc>
              <a:buSzPts val="3000"/>
            </a:pPr>
            <a:r>
              <a:rPr lang="en" sz="2667" dirty="0"/>
              <a:t>NOT when they are found</a:t>
            </a:r>
            <a:endParaRPr sz="2667" dirty="0"/>
          </a:p>
          <a:p>
            <a:pPr marL="507987" lvl="1" indent="0">
              <a:lnSpc>
                <a:spcPct val="100000"/>
              </a:lnSpc>
              <a:buSzPts val="2100"/>
              <a:buNone/>
            </a:pPr>
            <a:endParaRPr sz="2667" dirty="0"/>
          </a:p>
          <a:p>
            <a:pPr marL="457189" indent="-499521">
              <a:lnSpc>
                <a:spcPct val="100000"/>
              </a:lnSpc>
              <a:buSzPts val="3300"/>
              <a:buChar char="•"/>
            </a:pPr>
            <a:r>
              <a:rPr lang="en" sz="2800" b="1" dirty="0"/>
              <a:t>Time of initiation of Targeted Temperature Management </a:t>
            </a:r>
            <a:endParaRPr sz="2800" dirty="0"/>
          </a:p>
          <a:p>
            <a:pPr marL="914377" lvl="1" indent="-474121">
              <a:lnSpc>
                <a:spcPct val="100000"/>
              </a:lnSpc>
              <a:buSzPts val="3000"/>
            </a:pPr>
            <a:r>
              <a:rPr lang="en" sz="2667" dirty="0"/>
              <a:t>When the button on the closed loop cooling device is pushed</a:t>
            </a:r>
            <a:endParaRPr sz="2667" dirty="0"/>
          </a:p>
          <a:p>
            <a:pPr marL="914377" lvl="1" indent="-474121">
              <a:lnSpc>
                <a:spcPct val="100000"/>
              </a:lnSpc>
              <a:buSzPts val="3000"/>
            </a:pPr>
            <a:r>
              <a:rPr lang="en" sz="2667" dirty="0"/>
              <a:t>Eligibility criteria</a:t>
            </a:r>
            <a:endParaRPr sz="2667" dirty="0"/>
          </a:p>
        </p:txBody>
      </p:sp>
      <p:sp>
        <p:nvSpPr>
          <p:cNvPr id="1742" name="Google Shape;1742;p195"/>
          <p:cNvSpPr txBox="1">
            <a:spLocks noGrp="1"/>
          </p:cNvSpPr>
          <p:nvPr>
            <p:ph type="sldNum" idx="12"/>
          </p:nvPr>
        </p:nvSpPr>
        <p:spPr>
          <a:xfrm>
            <a:off x="11330665" y="6251679"/>
            <a:ext cx="731600" cy="524800"/>
          </a:xfrm>
          <a:prstGeom prst="rect">
            <a:avLst/>
          </a:prstGeom>
          <a:noFill/>
          <a:ln>
            <a:noFill/>
          </a:ln>
        </p:spPr>
        <p:txBody>
          <a:bodyPr spcFirstLastPara="1" wrap="square" lIns="91433" tIns="45700" rIns="91433" bIns="45700" anchor="ctr" anchorCtr="0">
            <a:noAutofit/>
          </a:bodyPr>
          <a:lstStyle/>
          <a:p>
            <a:pPr defTabSz="1219170">
              <a:buClr>
                <a:srgbClr val="000000"/>
              </a:buClr>
            </a:pPr>
            <a:fld id="{00000000-1234-1234-1234-123412341234}" type="slidenum">
              <a:rPr lang="en" kern="0">
                <a:solidFill>
                  <a:srgbClr val="7F7F7F"/>
                </a:solidFill>
              </a:rPr>
              <a:pPr defTabSz="1219170">
                <a:buClr>
                  <a:srgbClr val="000000"/>
                </a:buClr>
              </a:pPr>
              <a:t>8</a:t>
            </a:fld>
            <a:endParaRPr kern="0">
              <a:solidFill>
                <a:srgbClr val="7F7F7F"/>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46"/>
        <p:cNvGrpSpPr/>
        <p:nvPr/>
      </p:nvGrpSpPr>
      <p:grpSpPr>
        <a:xfrm>
          <a:off x="0" y="0"/>
          <a:ext cx="0" cy="0"/>
          <a:chOff x="0" y="0"/>
          <a:chExt cx="0" cy="0"/>
        </a:xfrm>
      </p:grpSpPr>
      <p:sp>
        <p:nvSpPr>
          <p:cNvPr id="1747" name="Google Shape;1747;p196"/>
          <p:cNvSpPr txBox="1">
            <a:spLocks noGrp="1"/>
          </p:cNvSpPr>
          <p:nvPr>
            <p:ph type="title"/>
          </p:nvPr>
        </p:nvSpPr>
        <p:spPr>
          <a:xfrm>
            <a:off x="415600" y="593367"/>
            <a:ext cx="11360800" cy="831200"/>
          </a:xfrm>
          <a:prstGeom prst="rect">
            <a:avLst/>
          </a:prstGeom>
          <a:noFill/>
          <a:ln>
            <a:noFill/>
          </a:ln>
        </p:spPr>
        <p:txBody>
          <a:bodyPr spcFirstLastPara="1" wrap="square" lIns="91433" tIns="45700" rIns="91433" bIns="45700" anchor="ctr" anchorCtr="0">
            <a:noAutofit/>
          </a:bodyPr>
          <a:lstStyle/>
          <a:p>
            <a:pPr>
              <a:buClr>
                <a:schemeClr val="dk1"/>
              </a:buClr>
              <a:buSzPts val="3300"/>
            </a:pPr>
            <a:r>
              <a:rPr lang="en"/>
              <a:t>Return of Spontaneous Circulation</a:t>
            </a:r>
            <a:endParaRPr/>
          </a:p>
        </p:txBody>
      </p:sp>
      <p:sp>
        <p:nvSpPr>
          <p:cNvPr id="1748" name="Google Shape;1748;p196"/>
          <p:cNvSpPr txBox="1">
            <a:spLocks noGrp="1"/>
          </p:cNvSpPr>
          <p:nvPr>
            <p:ph type="body" idx="1"/>
          </p:nvPr>
        </p:nvSpPr>
        <p:spPr>
          <a:xfrm>
            <a:off x="415600" y="1536633"/>
            <a:ext cx="11360800" cy="4555200"/>
          </a:xfrm>
          <a:prstGeom prst="rect">
            <a:avLst/>
          </a:prstGeom>
          <a:noFill/>
          <a:ln>
            <a:noFill/>
          </a:ln>
        </p:spPr>
        <p:txBody>
          <a:bodyPr spcFirstLastPara="1" wrap="square" lIns="91433" tIns="45700" rIns="91433" bIns="45700" anchor="t" anchorCtr="0">
            <a:noAutofit/>
          </a:bodyPr>
          <a:lstStyle/>
          <a:p>
            <a:pPr marL="457189" indent="-423323">
              <a:lnSpc>
                <a:spcPct val="100000"/>
              </a:lnSpc>
              <a:spcBef>
                <a:spcPts val="1867"/>
              </a:spcBef>
              <a:buClr>
                <a:schemeClr val="dk1"/>
              </a:buClr>
              <a:buSzPts val="2400"/>
              <a:buChar char="•"/>
            </a:pPr>
            <a:r>
              <a:rPr lang="en" sz="3200" b="1"/>
              <a:t>ROSC</a:t>
            </a:r>
            <a:r>
              <a:rPr lang="en" sz="3200"/>
              <a:t> is operationally defined as the restoration of a palpable pulse or a measurable blood pressure.  If cardiac monitoring is available, ROSC requires an organized cardiac rhythm.  </a:t>
            </a:r>
            <a:endParaRPr sz="3200"/>
          </a:p>
          <a:p>
            <a:pPr marL="457189" indent="-423323">
              <a:lnSpc>
                <a:spcPct val="100000"/>
              </a:lnSpc>
              <a:spcBef>
                <a:spcPts val="1867"/>
              </a:spcBef>
              <a:buClr>
                <a:schemeClr val="dk1"/>
              </a:buClr>
              <a:buSzPts val="2400"/>
              <a:buChar char="•"/>
            </a:pPr>
            <a:r>
              <a:rPr lang="en" sz="3200" b="1"/>
              <a:t>Sustained ROSC</a:t>
            </a:r>
            <a:r>
              <a:rPr lang="en" sz="3200"/>
              <a:t> is when the patient has achieved ROSC with signs of circulation persisting  for at least 20 consecutive minutes.</a:t>
            </a:r>
            <a:endParaRPr sz="3200"/>
          </a:p>
        </p:txBody>
      </p:sp>
      <p:sp>
        <p:nvSpPr>
          <p:cNvPr id="1749" name="Google Shape;1749;p196"/>
          <p:cNvSpPr txBox="1">
            <a:spLocks noGrp="1"/>
          </p:cNvSpPr>
          <p:nvPr>
            <p:ph type="sldNum" idx="12"/>
          </p:nvPr>
        </p:nvSpPr>
        <p:spPr>
          <a:xfrm>
            <a:off x="11330665" y="6251679"/>
            <a:ext cx="731600" cy="524800"/>
          </a:xfrm>
          <a:prstGeom prst="rect">
            <a:avLst/>
          </a:prstGeom>
          <a:noFill/>
          <a:ln>
            <a:noFill/>
          </a:ln>
        </p:spPr>
        <p:txBody>
          <a:bodyPr spcFirstLastPara="1" wrap="square" lIns="91433" tIns="45700" rIns="91433" bIns="45700" anchor="ctr" anchorCtr="0">
            <a:noAutofit/>
          </a:bodyPr>
          <a:lstStyle/>
          <a:p>
            <a:pPr defTabSz="1219170">
              <a:buClr>
                <a:srgbClr val="000000"/>
              </a:buClr>
            </a:pPr>
            <a:fld id="{00000000-1234-1234-1234-123412341234}" type="slidenum">
              <a:rPr lang="en" kern="0">
                <a:solidFill>
                  <a:srgbClr val="7F7F7F"/>
                </a:solidFill>
              </a:rPr>
              <a:pPr defTabSz="1219170">
                <a:buClr>
                  <a:srgbClr val="000000"/>
                </a:buClr>
              </a:pPr>
              <a:t>9</a:t>
            </a:fld>
            <a:endParaRPr kern="0">
              <a:solidFill>
                <a:srgbClr val="7F7F7F"/>
              </a:solidFill>
            </a:endParaRPr>
          </a:p>
        </p:txBody>
      </p:sp>
    </p:spTree>
  </p:cSld>
  <p:clrMapOvr>
    <a:masterClrMapping/>
  </p:clrMapOvr>
</p:sld>
</file>

<file path=ppt/theme/theme1.xml><?xml version="1.0" encoding="utf-8"?>
<a:theme xmlns:a="http://schemas.openxmlformats.org/drawingml/2006/main" name="P-ICECAP Template">
  <a:themeElements>
    <a:clrScheme name="Plum">
      <a:dk1>
        <a:srgbClr val="611BB8"/>
      </a:dk1>
      <a:lt1>
        <a:srgbClr val="FFFFFF"/>
      </a:lt1>
      <a:dk2>
        <a:srgbClr val="000000"/>
      </a:dk2>
      <a:lt2>
        <a:srgbClr val="7F7F7F"/>
      </a:lt2>
      <a:accent1>
        <a:srgbClr val="333333"/>
      </a:accent1>
      <a:accent2>
        <a:srgbClr val="5E2B97"/>
      </a:accent2>
      <a:accent3>
        <a:srgbClr val="7E57C2"/>
      </a:accent3>
      <a:accent4>
        <a:srgbClr val="C77025"/>
      </a:accent4>
      <a:accent5>
        <a:srgbClr val="009688"/>
      </a:accent5>
      <a:accent6>
        <a:srgbClr val="FFD600"/>
      </a:accent6>
      <a:hlink>
        <a:srgbClr val="009688"/>
      </a:hlink>
      <a:folHlink>
        <a:srgbClr val="00968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1378</TotalTime>
  <Words>2479</Words>
  <Application>Microsoft Office PowerPoint</Application>
  <PresentationFormat>Widescreen</PresentationFormat>
  <Paragraphs>357</Paragraphs>
  <Slides>52</Slides>
  <Notes>52</Notes>
  <HiddenSlides>2</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52</vt:i4>
      </vt:variant>
    </vt:vector>
  </HeadingPairs>
  <TitlesOfParts>
    <vt:vector size="59" baseType="lpstr">
      <vt:lpstr>Arial</vt:lpstr>
      <vt:lpstr>Calibri</vt:lpstr>
      <vt:lpstr>Comfortaa</vt:lpstr>
      <vt:lpstr>Comfortaa SemiBold</vt:lpstr>
      <vt:lpstr>Raleway</vt:lpstr>
      <vt:lpstr>Source Sans Pro</vt:lpstr>
      <vt:lpstr>P-ICECAP Template</vt:lpstr>
      <vt:lpstr>Clinical Standardization Dr. Alexis Topjian</vt:lpstr>
      <vt:lpstr>CSG Team</vt:lpstr>
      <vt:lpstr>Objectives</vt:lpstr>
      <vt:lpstr>Why Clinical Standardization?</vt:lpstr>
      <vt:lpstr>Why Clinical Standardization?</vt:lpstr>
      <vt:lpstr>Clinical Standardization is not…</vt:lpstr>
      <vt:lpstr>How to implement clinical standardization</vt:lpstr>
      <vt:lpstr>Definitions</vt:lpstr>
      <vt:lpstr>Return of Spontaneous Circulation</vt:lpstr>
      <vt:lpstr>Sustained ROSC example</vt:lpstr>
      <vt:lpstr>Time of initiation of cooling</vt:lpstr>
      <vt:lpstr>PowerPoint Presentation</vt:lpstr>
      <vt:lpstr>PowerPoint Presentation</vt:lpstr>
      <vt:lpstr>Temperature Management</vt:lpstr>
      <vt:lpstr>Temperature Monitoring</vt:lpstr>
      <vt:lpstr>PowerPoint Presentation</vt:lpstr>
      <vt:lpstr>Temperature Management</vt:lpstr>
      <vt:lpstr>Induction of Hypothermia</vt:lpstr>
      <vt:lpstr>Induction Phase-Decrease in temperature to 33C </vt:lpstr>
      <vt:lpstr>Rewarming Phase</vt:lpstr>
      <vt:lpstr>Vascular Access</vt:lpstr>
      <vt:lpstr>Sedation and Analgesia</vt:lpstr>
      <vt:lpstr>Sedation and Analgesia</vt:lpstr>
      <vt:lpstr>Sedation and Analgesia</vt:lpstr>
      <vt:lpstr>Shivering</vt:lpstr>
      <vt:lpstr>Shivering</vt:lpstr>
      <vt:lpstr>Physiological Goals and Management</vt:lpstr>
      <vt:lpstr>PowerPoint Presentation</vt:lpstr>
      <vt:lpstr>Post Arrest Brain Injury</vt:lpstr>
      <vt:lpstr>Post Arrest Myocardial Dysfunction</vt:lpstr>
      <vt:lpstr>Post Arrest Systemic Ischemia/Perfusion</vt:lpstr>
      <vt:lpstr>Blood Pressure</vt:lpstr>
      <vt:lpstr>PowerPoint Presentation</vt:lpstr>
      <vt:lpstr>Oxygenation</vt:lpstr>
      <vt:lpstr>Ventilation</vt:lpstr>
      <vt:lpstr>Euglycemia</vt:lpstr>
      <vt:lpstr>Seizure Monitoring</vt:lpstr>
      <vt:lpstr>Seizure Treatment</vt:lpstr>
      <vt:lpstr>Monitoring and Assessments</vt:lpstr>
      <vt:lpstr>PowerPoint Presentation</vt:lpstr>
      <vt:lpstr>PowerPoint Presentation</vt:lpstr>
      <vt:lpstr>Cultures &amp; Imaging</vt:lpstr>
      <vt:lpstr>Post-Arrest Care Continuum</vt:lpstr>
      <vt:lpstr>Withdrawal from intensive care and life support</vt:lpstr>
      <vt:lpstr>Withdrawal of life sustaining therapies prior to 120 hours after randomization</vt:lpstr>
      <vt:lpstr>Withdrawal of life sustaining therapies prior to 120 hours after randomization</vt:lpstr>
      <vt:lpstr>Withdrawal of life sustaining therapies prior to 120 hours after randomization</vt:lpstr>
      <vt:lpstr>Withdrawal of life sustaining therapies after 120 hours from randomization</vt:lpstr>
      <vt:lpstr>Approach to surgical procedures or imaging</vt:lpstr>
      <vt:lpstr>Tracking and Reporting of Clinical Guideline Variations and Excursions</vt:lpstr>
      <vt:lpstr>Order Set Creation</vt:lpstr>
      <vt:lpstr>Summary </vt:lpstr>
    </vt:vector>
  </TitlesOfParts>
  <Company>Michigan Medicine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Clinical Standardization Dr. Alexis Topjian</dc:title>
  <dc:creator>Miller, Courtney</dc:creator>
  <cp:lastModifiedBy>Miller, Courtney</cp:lastModifiedBy>
  <cp:revision>3</cp:revision>
  <dcterms:created xsi:type="dcterms:W3CDTF">2022-06-01T17:31:02Z</dcterms:created>
  <dcterms:modified xsi:type="dcterms:W3CDTF">2022-06-02T16:29:21Z</dcterms:modified>
</cp:coreProperties>
</file>