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98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D637-91F5-4A92-AF52-670FC92D7EF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8E0D-D7DE-47E8-876F-FF66DE09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122c02badc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122c02badc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g127789e4ea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g127789e4ea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127789e4ea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g127789e4ea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g127789e4ea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g127789e4ea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127789e4ea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g127789e4ea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127789e4ea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g127789e4ea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g127789e4ea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g127789e4ea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g127789e4ea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3" name="Google Shape;3203;g127789e4ea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g127789e4ea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9" name="Google Shape;3209;g127789e4ea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Google Shape;3214;g127789e4ea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5" name="Google Shape;3215;g127789e4ea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g127789e4ea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g127789e4ea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g127789e4ea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g127789e4ea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127789e4ea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g127789e4ea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g127789e4ea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3" name="Google Shape;3233;g127789e4ea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g127789e4ea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g127789e4ea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g127789e4ea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g127789e4ea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g127789e4ea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g127789e4ea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7" name="Google Shape;3257;g127789e4ea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8" name="Google Shape;3258;g127789e4ea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g127789e4ea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g127789e4ea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127789e4ea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g127789e4ea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Google Shape;3275;g127789e4ea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g127789e4ea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" name="Google Shape;3281;g127789e4ea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g127789e4ea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g127789e4ea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g127789e4ea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27789e4ea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g127789e4ea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127789e4ea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4" name="Google Shape;3294;g127789e4ea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127789e4ea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g127789e4ea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127789e4ea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g127789e4ea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g127789e4ea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g127789e4ea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g127789e4ea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g127789e4ea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g127789e4ea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g127789e4ea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127789e4ea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g127789e4ea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127789e4ea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g127789e4ea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127789e4ea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g127789e4ea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127789e4ea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g127789e4e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g127789e4ea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g127789e4ea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122c02badc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5" name="Google Shape;3355;g122c02badc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g127789e4ea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g127789e4ea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127789e4ea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g127789e4ea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g127789e4ea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g127789e4ea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Google Shape;3154;g127789e4ea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g127789e4ea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g127789e4ea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g127789e4ea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6987-C1BB-4C96-ACE7-F806C5C36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D4233-08C1-4D00-847C-551396CEE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BD631-A636-4D1F-BED0-54FE4D7B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F85F5-A3D9-4D16-A6ED-BB5FAFF9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91D1-99F0-4104-857D-99A8F267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097A-7509-45A4-B552-FF5FD929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FA21D-ADDD-4723-9E37-876B65A1C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DEFC-5FCD-4967-B0BD-15370ED0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13D6B-F51B-420E-83D4-006A9024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3812B-63E8-473E-84B0-1D1EDCD3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8D772-D4C1-4E98-9AB1-99EABA4D2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BEDB-F4E8-4B2E-9370-55CC1834A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0ECC-48B8-400A-90EA-D82BB577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B6BC-547C-474E-8D60-FDCEE8B0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1017E-8E76-4ED9-88A5-9660CF6F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4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3642400"/>
            <a:ext cx="12192000" cy="32156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sz="48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090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34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4B72B8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118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8173-53F5-497A-839A-D7882C8B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3103-AE10-444E-A883-18FDF05A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33852-38FE-4027-B0CD-0012AE22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E5DB-A666-4677-8CF6-E3C8B0F1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B296-5451-495B-BBDE-3BCE48B4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9754-ADAA-4ABE-8DE9-13464D8F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B4F43-FAE1-41A5-A6AA-5D854B8A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5F6D-D829-4194-8320-F8EAAE7E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0A082-68CD-47E6-99D3-34FB7810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6C7E-1ED0-4084-8A7D-4816F8CE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0DBB-D04D-434A-A67A-8DEB97E9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188C-8FCE-4721-85D0-9654AD014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7B26-40F1-4168-9F32-77190F38A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695E3-AB31-4AD8-96E8-5B20C173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13CBD-EEB5-4CA9-8955-5A6D7114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15F63-9E6B-4DD6-A48E-4E20A726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2C1D-1E14-4799-9F15-3E379D9C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9DF5-6E3D-4DE2-887B-730E57BA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33D9A-9A59-414C-823B-1F569EA86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DAD6F-372F-40FA-AF9C-C353E198F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52CF9-C00C-47EF-8D02-FDFE58E36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F938B-CF54-4420-91AC-3A986718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91B05-B67D-456A-9D7B-A7BC1249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EF988-0B5E-43BC-B3E2-B0AD4E5A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7E92-A735-4CF1-89E5-8EC235EC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078EA-F74F-4117-AFD7-A29807AE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54E87-37CE-4127-8BFB-492506BC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7CE33-921A-4C2F-9959-72ECCCD8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41E07-0508-4CA0-AD23-DFA5E2F1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ECA72-EA36-42B4-A09C-9BF91AC8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FB143-98A9-47F8-8F86-0FB90974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289-0B54-4DD1-BA8C-2894E8C4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76F6B-69D9-4144-9008-4CCBA4DC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19DF1-2CB3-4AA5-9A68-48260D486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9CDB-41C0-4C9A-AC9E-B2999DD0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490DA-F832-4571-847E-2D08640D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2788E-98FB-4155-804A-31B8BD35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2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D050-E778-4AFB-90C9-704D6C9A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9AA84-17CA-4EF0-AB6E-D902B8D6C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0ACA2-D709-4C9C-8B4F-93F699021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D4B92-F667-429A-BF9F-C7E04FD3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C7542-7FC2-4217-A89E-C957E3A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DA013-40D8-40A9-AC24-2490AD3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B6020-B9F4-4354-8516-09BD50CC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F3283-6ADD-4BB8-B170-2E23D4C34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3C04-7C67-4455-B340-29EBA51F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9ACF-CBDA-4B28-AADC-2730ED23DB0C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25302-5AF9-4BBA-995E-0C0BE6BD9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B36C-F8E7-4F75-9AA7-82242ED0D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4C21-D12C-413E-8C1D-B3F5D9CB5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371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en"/>
              <a:t>Adaptive Design</a:t>
            </a:r>
            <a:endParaRPr/>
          </a:p>
          <a:p>
            <a:r>
              <a:rPr lang="en" sz="2333"/>
              <a:t>Dr. John VanBuren</a:t>
            </a:r>
            <a:endParaRPr sz="2333"/>
          </a:p>
        </p:txBody>
      </p:sp>
      <p:sp>
        <p:nvSpPr>
          <p:cNvPr id="3112" name="Google Shape;3112;p37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9" name="Google Shape;3169;p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0" name="Google Shape;3170;p38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" name="Google Shape;3175;p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6" name="Google Shape;3176;p38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1" name="Google Shape;3181;p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2" name="Google Shape;3182;p38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7" name="Google Shape;3187;p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8" name="Google Shape;3188;p38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3" name="Google Shape;3193;p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4" name="Google Shape;3194;p38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9" name="Google Shape;3199;p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0" name="Google Shape;3200;p38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" name="Google Shape;3205;p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6" name="Google Shape;3206;p38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1" name="Google Shape;3211;p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2" name="Google Shape;3212;p38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7" name="Google Shape;3217;p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8" name="Google Shape;3218;p38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3" name="Google Shape;3223;p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4" name="Google Shape;3224;p38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p3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/>
              <a:t>Outcome</a:t>
            </a:r>
            <a:endParaRPr/>
          </a:p>
        </p:txBody>
      </p:sp>
      <p:sp>
        <p:nvSpPr>
          <p:cNvPr id="3118" name="Google Shape;3118;p372"/>
          <p:cNvSpPr txBox="1">
            <a:spLocks noGrp="1"/>
          </p:cNvSpPr>
          <p:nvPr>
            <p:ph type="body" idx="1"/>
          </p:nvPr>
        </p:nvSpPr>
        <p:spPr>
          <a:xfrm>
            <a:off x="415605" y="1536633"/>
            <a:ext cx="11360796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457167" indent="-317475"/>
            <a:r>
              <a:rPr lang="en" sz="3200"/>
              <a:t>Primary outcome: 12-month VABS-3 Mortality Composite Score</a:t>
            </a:r>
            <a:endParaRPr/>
          </a:p>
          <a:p>
            <a:pPr marL="914332" lvl="1" indent="-304775"/>
            <a:r>
              <a:rPr lang="en" sz="2667"/>
              <a:t>Death at 12 months is scored a 0</a:t>
            </a:r>
            <a:endParaRPr/>
          </a:p>
          <a:p>
            <a:pPr marL="914332" lvl="1" indent="-304775"/>
            <a:r>
              <a:rPr lang="en" sz="2667"/>
              <a:t>VABS-3 score is used among survivors</a:t>
            </a:r>
            <a:endParaRPr sz="1867"/>
          </a:p>
          <a:p>
            <a:pPr marL="457167" indent="-317475"/>
            <a:r>
              <a:rPr lang="en" sz="3200"/>
              <a:t>The 3-month VABS-3 Mortality Composite Score used in longitudinal modeling when no 12-month score available</a:t>
            </a:r>
            <a:endParaRPr/>
          </a:p>
        </p:txBody>
      </p:sp>
      <p:sp>
        <p:nvSpPr>
          <p:cNvPr id="3119" name="Google Shape;3119;p37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9" name="Google Shape;3229;p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0" name="Google Shape;3230;p39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" name="Google Shape;3235;p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6" name="Google Shape;3236;p39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1" name="Google Shape;3241;p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2" name="Google Shape;3242;p39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3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/>
              <a:t>Example Trial 2</a:t>
            </a:r>
            <a:endParaRPr/>
          </a:p>
        </p:txBody>
      </p:sp>
      <p:sp>
        <p:nvSpPr>
          <p:cNvPr id="3248" name="Google Shape;3248;p393"/>
          <p:cNvSpPr txBox="1">
            <a:spLocks noGrp="1"/>
          </p:cNvSpPr>
          <p:nvPr>
            <p:ph type="body" idx="1"/>
          </p:nvPr>
        </p:nvSpPr>
        <p:spPr>
          <a:xfrm>
            <a:off x="415605" y="1536633"/>
            <a:ext cx="11360796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457167" indent="-198944">
              <a:buNone/>
            </a:pPr>
            <a:endParaRPr/>
          </a:p>
        </p:txBody>
      </p:sp>
      <p:sp>
        <p:nvSpPr>
          <p:cNvPr id="3249" name="Google Shape;3249;p39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4" name="Google Shape;3254;p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5" name="Google Shape;3255;p39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0" name="Google Shape;3260;p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1" name="Google Shape;3261;p39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" name="Google Shape;3266;p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7" name="Google Shape;3267;p39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2" name="Google Shape;3272;p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3" name="Google Shape;3273;p39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" name="Google Shape;3278;p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9" name="Google Shape;3279;p39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4" name="Google Shape;3284;p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5" name="Google Shape;3285;p39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p3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/>
              <a:t>Dose Response Model</a:t>
            </a:r>
            <a:endParaRPr/>
          </a:p>
        </p:txBody>
      </p:sp>
      <p:pic>
        <p:nvPicPr>
          <p:cNvPr id="3125" name="Google Shape;3125;p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40" y="1636184"/>
            <a:ext cx="9144000" cy="397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126" name="Google Shape;3126;p373"/>
          <p:cNvSpPr txBox="1">
            <a:spLocks noGrp="1"/>
          </p:cNvSpPr>
          <p:nvPr>
            <p:ph type="body" idx="1"/>
          </p:nvPr>
        </p:nvSpPr>
        <p:spPr>
          <a:xfrm>
            <a:off x="9265920" y="2552327"/>
            <a:ext cx="2214880" cy="1318327"/>
          </a:xfrm>
          <a:prstGeom prst="rect">
            <a:avLst/>
          </a:prstGeom>
          <a:solidFill>
            <a:srgbClr val="DEC9F7"/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139691" indent="0" algn="ctr">
              <a:buNone/>
            </a:pPr>
            <a:r>
              <a:rPr lang="en" sz="2133" b="1"/>
              <a:t>Optimal Dose: </a:t>
            </a:r>
            <a:endParaRPr/>
          </a:p>
          <a:p>
            <a:pPr marL="139691" indent="0" algn="ctr">
              <a:buNone/>
            </a:pPr>
            <a:r>
              <a:rPr lang="en" sz="2133"/>
              <a:t>The start of the plateau/peak</a:t>
            </a:r>
            <a:endParaRPr/>
          </a:p>
        </p:txBody>
      </p:sp>
      <p:sp>
        <p:nvSpPr>
          <p:cNvPr id="3127" name="Google Shape;3127;p37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0" name="Google Shape;3290;p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1" name="Google Shape;3291;p40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6" name="Google Shape;3296;p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7" name="Google Shape;3297;p40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2" name="Google Shape;3302;p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3" name="Google Shape;3303;p40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8" name="Google Shape;3308;p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9" name="Google Shape;3309;p40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4" name="Google Shape;3314;p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5" name="Google Shape;3315;p40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0" name="Google Shape;3320;p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1" name="Google Shape;3321;p40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6" name="Google Shape;3326;p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7" name="Google Shape;3327;p40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2" name="Google Shape;3332;p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3" name="Google Shape;3333;p40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" name="Google Shape;3338;p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9" name="Google Shape;3339;p40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4" name="Google Shape;3344;p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5" name="Google Shape;3345;p40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3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/>
              <a:t>Interim Looks and Allocations </a:t>
            </a:r>
            <a:endParaRPr/>
          </a:p>
        </p:txBody>
      </p:sp>
      <p:sp>
        <p:nvSpPr>
          <p:cNvPr id="3133" name="Google Shape;3133;p374"/>
          <p:cNvSpPr txBox="1">
            <a:spLocks noGrp="1"/>
          </p:cNvSpPr>
          <p:nvPr>
            <p:ph type="body" idx="1"/>
          </p:nvPr>
        </p:nvSpPr>
        <p:spPr>
          <a:xfrm>
            <a:off x="415605" y="1536633"/>
            <a:ext cx="11360796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457167" indent="-317475"/>
            <a:r>
              <a:rPr lang="en" sz="3200"/>
              <a:t>First 150 subjects allocated equally to 24, 48, and 72 hours</a:t>
            </a:r>
            <a:endParaRPr/>
          </a:p>
          <a:p>
            <a:pPr marL="457167" indent="-317475"/>
            <a:r>
              <a:rPr lang="en" sz="3200"/>
              <a:t>After 150 total enrolled, interims every 10 weeks</a:t>
            </a:r>
            <a:endParaRPr/>
          </a:p>
          <a:p>
            <a:pPr marL="457167" indent="-317475"/>
            <a:r>
              <a:rPr lang="en" sz="3200"/>
              <a:t>Allocation proportions are the probability each cooling duration is optimal dose</a:t>
            </a:r>
            <a:endParaRPr/>
          </a:p>
        </p:txBody>
      </p:sp>
      <p:sp>
        <p:nvSpPr>
          <p:cNvPr id="3134" name="Google Shape;3134;p37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4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"/>
              <a:t>Summary</a:t>
            </a:r>
            <a:endParaRPr/>
          </a:p>
        </p:txBody>
      </p:sp>
      <p:sp>
        <p:nvSpPr>
          <p:cNvPr id="3351" name="Google Shape;3351;p410"/>
          <p:cNvSpPr txBox="1">
            <a:spLocks noGrp="1"/>
          </p:cNvSpPr>
          <p:nvPr>
            <p:ph type="body" idx="1"/>
          </p:nvPr>
        </p:nvSpPr>
        <p:spPr>
          <a:xfrm>
            <a:off x="415605" y="1536633"/>
            <a:ext cx="11360796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457167" indent="-317475"/>
            <a:r>
              <a:rPr lang="en" sz="3200"/>
              <a:t>The adaptations will be updated every 10 weeks based on the dose response curve</a:t>
            </a:r>
            <a:endParaRPr/>
          </a:p>
          <a:p>
            <a:pPr marL="457167" indent="-317475"/>
            <a:r>
              <a:rPr lang="en" sz="3200"/>
              <a:t>At the end of the trial, we will identify optimal cooling durations based on the dose response curve</a:t>
            </a:r>
            <a:endParaRPr/>
          </a:p>
          <a:p>
            <a:pPr marL="457167" indent="-317475"/>
            <a:r>
              <a:rPr lang="en" sz="3200"/>
              <a:t>Sites will be knowledgeable of individual patient arms, but blinded to overall randomization allocations</a:t>
            </a:r>
            <a:endParaRPr/>
          </a:p>
        </p:txBody>
      </p:sp>
      <p:sp>
        <p:nvSpPr>
          <p:cNvPr id="3352" name="Google Shape;3352;p4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411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en"/>
              <a:t>Thank you!</a:t>
            </a:r>
            <a:endParaRPr/>
          </a:p>
        </p:txBody>
      </p:sp>
      <p:sp>
        <p:nvSpPr>
          <p:cNvPr id="3358" name="Google Shape;3358;p4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37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0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"/>
              <a:t>Example Trial</a:t>
            </a:r>
            <a:endParaRPr/>
          </a:p>
        </p:txBody>
      </p:sp>
      <p:sp>
        <p:nvSpPr>
          <p:cNvPr id="3140" name="Google Shape;3140;p37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5" name="Google Shape;3145;p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6" name="Google Shape;3146;p37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1" name="Google Shape;3151;p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2" name="Google Shape;3152;p37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7" name="Google Shape;3157;p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8" name="Google Shape;3158;p37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3" name="Google Shape;3163;p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6" y="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4" name="Google Shape;3164;p37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62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Comfortaa</vt:lpstr>
      <vt:lpstr>Office Theme</vt:lpstr>
      <vt:lpstr>Adaptive Design Dr. John VanBuren</vt:lpstr>
      <vt:lpstr>Outcome</vt:lpstr>
      <vt:lpstr>Dose Response Model</vt:lpstr>
      <vt:lpstr>Interim Looks and Allocations </vt:lpstr>
      <vt:lpstr>Example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Trial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 you!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Design Dr. John VanBuren</dc:title>
  <dc:creator>Miller, Courtney</dc:creator>
  <cp:lastModifiedBy>Miller, Courtney</cp:lastModifiedBy>
  <cp:revision>1</cp:revision>
  <dcterms:created xsi:type="dcterms:W3CDTF">2022-06-02T23:08:51Z</dcterms:created>
  <dcterms:modified xsi:type="dcterms:W3CDTF">2022-06-02T23:09:18Z</dcterms:modified>
</cp:coreProperties>
</file>